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4"/>
  </p:notesMasterIdLst>
  <p:sldIdLst>
    <p:sldId id="285" r:id="rId2"/>
    <p:sldId id="286" r:id="rId3"/>
    <p:sldId id="287" r:id="rId4"/>
    <p:sldId id="288" r:id="rId5"/>
    <p:sldId id="289" r:id="rId6"/>
    <p:sldId id="290" r:id="rId7"/>
    <p:sldId id="291" r:id="rId8"/>
    <p:sldId id="310" r:id="rId9"/>
    <p:sldId id="309" r:id="rId10"/>
    <p:sldId id="292" r:id="rId11"/>
    <p:sldId id="293" r:id="rId12"/>
    <p:sldId id="294" r:id="rId13"/>
    <p:sldId id="296" r:id="rId14"/>
    <p:sldId id="297" r:id="rId15"/>
    <p:sldId id="298" r:id="rId16"/>
    <p:sldId id="299" r:id="rId17"/>
    <p:sldId id="308" r:id="rId18"/>
    <p:sldId id="301" r:id="rId19"/>
    <p:sldId id="302" r:id="rId20"/>
    <p:sldId id="307" r:id="rId21"/>
    <p:sldId id="304" r:id="rId22"/>
    <p:sldId id="305" r:id="rId2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148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69" d="100"/>
          <a:sy n="69" d="100"/>
        </p:scale>
        <p:origin x="-141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E1197CE-A1A6-47A3-A40A-D119D1CA2055}" type="datetimeFigureOut">
              <a:rPr lang="ar-IQ" smtClean="0"/>
              <a:pPr/>
              <a:t>03/06/1438</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EDAFF34-9D00-466D-9ABE-EF1632917142}"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B4B4543-38B0-40E4-8437-B0AB735016DB}"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B4B4543-38B0-40E4-8437-B0AB735016DB}"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B4B4543-38B0-40E4-8437-B0AB735016DB}"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B4B4543-38B0-40E4-8437-B0AB735016DB}"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B4B4543-38B0-40E4-8437-B0AB735016DB}"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ar-IQ" dirty="0" smtClean="0"/>
              <a:t>ووةمةةمةمم</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B4B4543-38B0-40E4-8437-B0AB735016DB}"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ar-IQ" dirty="0" smtClean="0"/>
              <a:t>ووةمةةمةمم</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B4B4543-38B0-40E4-8437-B0AB735016DB}"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B4B4543-38B0-40E4-8437-B0AB735016DB}"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B4B4543-38B0-40E4-8437-B0AB735016DB}"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B4B4543-38B0-40E4-8437-B0AB735016DB}"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B4B4543-38B0-40E4-8437-B0AB735016DB}"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B4B4543-38B0-40E4-8437-B0AB735016DB}"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F833F8D3-DAE1-43F0-874B-E0E5D05DEB9E}" type="datetimeFigureOut">
              <a:rPr lang="ar-IQ" smtClean="0"/>
              <a:pPr/>
              <a:t>03/06/1438</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5171F7B-5C28-44A9-9BD5-B1420BACC306}"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833F8D3-DAE1-43F0-874B-E0E5D05DEB9E}" type="datetimeFigureOut">
              <a:rPr lang="ar-IQ" smtClean="0"/>
              <a:pPr/>
              <a:t>03/06/1438</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5171F7B-5C28-44A9-9BD5-B1420BACC306}"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833F8D3-DAE1-43F0-874B-E0E5D05DEB9E}" type="datetimeFigureOut">
              <a:rPr lang="ar-IQ" smtClean="0"/>
              <a:pPr/>
              <a:t>03/06/1438</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5171F7B-5C28-44A9-9BD5-B1420BACC306}"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833F8D3-DAE1-43F0-874B-E0E5D05DEB9E}" type="datetimeFigureOut">
              <a:rPr lang="ar-IQ" smtClean="0"/>
              <a:pPr/>
              <a:t>03/06/1438</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5171F7B-5C28-44A9-9BD5-B1420BACC306}"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833F8D3-DAE1-43F0-874B-E0E5D05DEB9E}" type="datetimeFigureOut">
              <a:rPr lang="ar-IQ" smtClean="0"/>
              <a:pPr/>
              <a:t>03/06/1438</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5171F7B-5C28-44A9-9BD5-B1420BACC306}"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F833F8D3-DAE1-43F0-874B-E0E5D05DEB9E}" type="datetimeFigureOut">
              <a:rPr lang="ar-IQ" smtClean="0"/>
              <a:pPr/>
              <a:t>03/06/1438</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5171F7B-5C28-44A9-9BD5-B1420BACC306}"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F833F8D3-DAE1-43F0-874B-E0E5D05DEB9E}" type="datetimeFigureOut">
              <a:rPr lang="ar-IQ" smtClean="0"/>
              <a:pPr/>
              <a:t>03/06/1438</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25171F7B-5C28-44A9-9BD5-B1420BACC306}"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F833F8D3-DAE1-43F0-874B-E0E5D05DEB9E}" type="datetimeFigureOut">
              <a:rPr lang="ar-IQ" smtClean="0"/>
              <a:pPr/>
              <a:t>03/06/1438</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25171F7B-5C28-44A9-9BD5-B1420BACC306}"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833F8D3-DAE1-43F0-874B-E0E5D05DEB9E}" type="datetimeFigureOut">
              <a:rPr lang="ar-IQ" smtClean="0"/>
              <a:pPr/>
              <a:t>03/06/1438</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25171F7B-5C28-44A9-9BD5-B1420BACC306}"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833F8D3-DAE1-43F0-874B-E0E5D05DEB9E}" type="datetimeFigureOut">
              <a:rPr lang="ar-IQ" smtClean="0"/>
              <a:pPr/>
              <a:t>03/06/1438</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5171F7B-5C28-44A9-9BD5-B1420BACC306}"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833F8D3-DAE1-43F0-874B-E0E5D05DEB9E}" type="datetimeFigureOut">
              <a:rPr lang="ar-IQ" smtClean="0"/>
              <a:pPr/>
              <a:t>03/06/1438</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5171F7B-5C28-44A9-9BD5-B1420BACC306}"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833F8D3-DAE1-43F0-874B-E0E5D05DEB9E}" type="datetimeFigureOut">
              <a:rPr lang="ar-IQ" smtClean="0"/>
              <a:pPr/>
              <a:t>03/06/1438</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5171F7B-5C28-44A9-9BD5-B1420BACC306}"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lvl="0"/>
            <a:r>
              <a:rPr lang="ar-IQ" smtClean="0"/>
              <a:t>أهلا وسهلاً بالضيوف الكرام</a:t>
            </a:r>
            <a:endParaRPr lang="ar-SA" dirty="0"/>
          </a:p>
        </p:txBody>
      </p:sp>
      <p:pic>
        <p:nvPicPr>
          <p:cNvPr id="1026" name="Picture 2" descr="C:\Users\programmer\Desktop\New foer\New folder\FB_IMG_1485975070815.jpg"/>
          <p:cNvPicPr>
            <a:picLocks noGrp="1" noChangeAspect="1" noChangeArrowheads="1"/>
          </p:cNvPicPr>
          <p:nvPr>
            <p:ph idx="1"/>
          </p:nvPr>
        </p:nvPicPr>
        <p:blipFill>
          <a:blip r:embed="rId2" cstate="print"/>
          <a:srcRect/>
          <a:stretch>
            <a:fillRect/>
          </a:stretch>
        </p:blipFill>
        <p:spPr bwMode="auto">
          <a:xfrm>
            <a:off x="857224" y="1600200"/>
            <a:ext cx="7572428" cy="452596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WordArt 3"/>
          <p:cNvSpPr>
            <a:spLocks noChangeArrowheads="1" noChangeShapeType="1" noTextEdit="1"/>
          </p:cNvSpPr>
          <p:nvPr/>
        </p:nvSpPr>
        <p:spPr bwMode="auto">
          <a:xfrm rot="21288426">
            <a:off x="1371601" y="4527555"/>
            <a:ext cx="5976067" cy="2787792"/>
          </a:xfrm>
          <a:prstGeom prst="rect">
            <a:avLst/>
          </a:prstGeom>
        </p:spPr>
        <p:txBody>
          <a:bodyPr wrap="none" fromWordArt="1">
            <a:prstTxWarp prst="textSlantUp">
              <a:avLst>
                <a:gd name="adj" fmla="val 34301"/>
              </a:avLst>
            </a:prstTxWarp>
            <a:scene3d>
              <a:camera prst="legacyObliqueTopLeft"/>
              <a:lightRig rig="legacyFlat3" dir="t"/>
            </a:scene3d>
            <a:sp3d extrusionH="430200" prstMaterial="legacyMatte">
              <a:extrusionClr>
                <a:srgbClr val="6600CC"/>
              </a:extrusionClr>
            </a:sp3d>
          </a:bodyPr>
          <a:lstStyle/>
          <a:p>
            <a:pPr algn="ctr"/>
            <a:r>
              <a:rPr lang="ar-IQ" sz="3600" kern="10" dirty="0" smtClean="0">
                <a:ln w="9525">
                  <a:round/>
                  <a:headEnd/>
                  <a:tailEnd/>
                </a:ln>
                <a:gradFill rotWithShape="1">
                  <a:gsLst>
                    <a:gs pos="0">
                      <a:srgbClr val="6600CC"/>
                    </a:gs>
                    <a:gs pos="100000">
                      <a:srgbClr val="CC00CC"/>
                    </a:gs>
                  </a:gsLst>
                  <a:lin ang="5400000" scaled="1"/>
                </a:gradFill>
                <a:latin typeface="Andalus"/>
                <a:cs typeface="Andalus"/>
              </a:rPr>
              <a:t>المواد </a:t>
            </a:r>
            <a:r>
              <a:rPr lang="ar-IQ" sz="3600" kern="10" dirty="0" smtClean="0">
                <a:ln w="9525">
                  <a:round/>
                  <a:headEnd/>
                  <a:tailEnd/>
                </a:ln>
                <a:gradFill rotWithShape="1">
                  <a:gsLst>
                    <a:gs pos="0">
                      <a:srgbClr val="6600CC"/>
                    </a:gs>
                    <a:gs pos="100000">
                      <a:srgbClr val="CC00CC"/>
                    </a:gs>
                  </a:gsLst>
                  <a:lin ang="5400000" scaled="1"/>
                </a:gradFill>
                <a:latin typeface="Andalus"/>
                <a:cs typeface="Andalus"/>
              </a:rPr>
              <a:t>وطرائق العمل</a:t>
            </a:r>
            <a:endParaRPr lang="ar-IQ" sz="3600" kern="10" dirty="0" smtClean="0">
              <a:ln w="9525">
                <a:round/>
                <a:headEnd/>
                <a:tailEnd/>
              </a:ln>
              <a:gradFill rotWithShape="1">
                <a:gsLst>
                  <a:gs pos="0">
                    <a:srgbClr val="6600CC"/>
                  </a:gs>
                  <a:gs pos="100000">
                    <a:srgbClr val="CC00CC"/>
                  </a:gs>
                </a:gsLst>
                <a:lin ang="5400000" scaled="1"/>
              </a:gradFill>
              <a:latin typeface="Andalus"/>
              <a:cs typeface="Andalus"/>
            </a:endParaRPr>
          </a:p>
          <a:p>
            <a:pPr algn="ctr"/>
            <a:endParaRPr lang="en-US" sz="3600" kern="10" dirty="0">
              <a:ln w="9525">
                <a:round/>
                <a:headEnd/>
                <a:tailEnd/>
              </a:ln>
              <a:gradFill rotWithShape="1">
                <a:gsLst>
                  <a:gs pos="0">
                    <a:srgbClr val="6600CC"/>
                  </a:gs>
                  <a:gs pos="100000">
                    <a:srgbClr val="CC00CC"/>
                  </a:gs>
                </a:gsLst>
                <a:lin ang="5400000" scaled="1"/>
              </a:gradFill>
              <a:latin typeface="Andalus"/>
              <a:cs typeface="Andalus"/>
            </a:endParaRPr>
          </a:p>
        </p:txBody>
      </p:sp>
      <p:pic>
        <p:nvPicPr>
          <p:cNvPr id="22" name="Picture 21" descr="3f1222b6e2"/>
          <p:cNvPicPr>
            <a:picLocks noChangeAspect="1" noChangeArrowheads="1" noCrop="1"/>
          </p:cNvPicPr>
          <p:nvPr/>
        </p:nvPicPr>
        <p:blipFill>
          <a:blip r:embed="rId4" cstate="print"/>
          <a:srcRect/>
          <a:stretch>
            <a:fillRect/>
          </a:stretch>
        </p:blipFill>
        <p:spPr bwMode="auto">
          <a:xfrm rot="21144594">
            <a:off x="3761797" y="618154"/>
            <a:ext cx="3865655" cy="4141736"/>
          </a:xfrm>
          <a:prstGeom prst="rect">
            <a:avLst/>
          </a:prstGeom>
          <a:noFill/>
          <a:ln w="9525">
            <a:noFill/>
            <a:miter lim="800000"/>
            <a:headEnd/>
            <a:tailEnd/>
          </a:ln>
        </p:spPr>
      </p:pic>
    </p:spTree>
    <p:custDataLst>
      <p:tags r:id="rId1"/>
    </p:custDataLst>
  </p:cSld>
  <p:clrMapOvr>
    <a:masterClrMapping/>
  </p:clrMapOvr>
  <p:transition spd="med">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٢٣٩) (2).jpg"/>
          <p:cNvPicPr>
            <a:picLocks noChangeAspect="1"/>
          </p:cNvPicPr>
          <p:nvPr/>
        </p:nvPicPr>
        <p:blipFill>
          <a:blip r:embed="rId4" cstate="print"/>
          <a:stretch>
            <a:fillRect/>
          </a:stretch>
        </p:blipFill>
        <p:spPr>
          <a:xfrm>
            <a:off x="0" y="0"/>
            <a:ext cx="9448800" cy="6858000"/>
          </a:xfrm>
          <a:prstGeom prst="rect">
            <a:avLst/>
          </a:prstGeom>
        </p:spPr>
      </p:pic>
      <p:sp>
        <p:nvSpPr>
          <p:cNvPr id="1025" name="Rectangle 1"/>
          <p:cNvSpPr>
            <a:spLocks noChangeArrowheads="1"/>
          </p:cNvSpPr>
          <p:nvPr/>
        </p:nvSpPr>
        <p:spPr bwMode="auto">
          <a:xfrm>
            <a:off x="381000" y="609600"/>
            <a:ext cx="82296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4000" b="1" i="0" u="none" strike="noStrike" normalizeH="0" baseline="0" dirty="0" smtClean="0">
              <a:ln>
                <a:prstDash val="solid"/>
              </a:ln>
              <a:solidFill>
                <a:srgbClr val="FFFF00"/>
              </a:solidFill>
              <a:effectLst>
                <a:outerShdw blurRad="88000" dist="50800" dir="5040000" algn="tl">
                  <a:schemeClr val="accent4">
                    <a:tint val="80000"/>
                    <a:satMod val="250000"/>
                    <a:alpha val="45000"/>
                  </a:schemeClr>
                </a:outerShdw>
              </a:effectLst>
              <a:latin typeface="Arial" pitchFamily="34" charset="0"/>
              <a:cs typeface="Arial" pitchFamily="34" charset="0"/>
            </a:endParaRPr>
          </a:p>
        </p:txBody>
      </p:sp>
      <p:sp>
        <p:nvSpPr>
          <p:cNvPr id="6" name="Rectangle 1"/>
          <p:cNvSpPr>
            <a:spLocks noChangeArrowheads="1"/>
          </p:cNvSpPr>
          <p:nvPr/>
        </p:nvSpPr>
        <p:spPr bwMode="auto">
          <a:xfrm>
            <a:off x="0" y="1643050"/>
            <a:ext cx="9144000" cy="550920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a:r>
              <a:rPr kumimoji="0" lang="ar-IQ" sz="1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IQ"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en-US"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1</a:t>
            </a:r>
            <a:r>
              <a:rPr kumimoji="0" lang="ar-IQ"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موقع التجربة </a:t>
            </a:r>
          </a:p>
          <a:p>
            <a:pPr algn="r" rtl="1"/>
            <a:r>
              <a:rPr kumimoji="0" lang="ar-IQ"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IQ" sz="240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نفذت تجربة حقلية في مشتل بعقوبة التابع لمديرية زراعة ديالى خلال الموسم الخريف </a:t>
            </a:r>
            <a:r>
              <a:rPr kumimoji="0" lang="en-US" sz="240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2015</a:t>
            </a:r>
            <a:r>
              <a:rPr kumimoji="0" lang="ar-IQ" sz="240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لمعرفة  استجابة الذرة الصفراء للتغذية الورقية بالحديد </a:t>
            </a:r>
            <a:r>
              <a:rPr kumimoji="0" lang="ar-IQ" sz="2400"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والبورون</a:t>
            </a:r>
            <a:r>
              <a:rPr kumimoji="0" lang="ar-IQ" sz="240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بعد</a:t>
            </a:r>
            <a:r>
              <a:rPr kumimoji="0" lang="ar-IQ" sz="2400" i="0" u="none" strike="noStrike" cap="none" normalizeH="0" dirty="0" smtClean="0">
                <a:ln>
                  <a:noFill/>
                </a:ln>
                <a:solidFill>
                  <a:schemeClr val="tx1"/>
                </a:solidFill>
                <a:effectLst/>
                <a:latin typeface="Simplified Arabic" pitchFamily="18" charset="-78"/>
                <a:ea typeface="Times New Roman" pitchFamily="18" charset="0"/>
                <a:cs typeface="Simplified Arabic" pitchFamily="18" charset="-78"/>
              </a:rPr>
              <a:t> اخذ عينات عشوائية </a:t>
            </a:r>
            <a:r>
              <a:rPr lang="ar-IQ" sz="2400" dirty="0" smtClean="0">
                <a:latin typeface="Simplified Arabic" pitchFamily="18" charset="-78"/>
                <a:ea typeface="Times New Roman" pitchFamily="18" charset="0"/>
                <a:cs typeface="Simplified Arabic" pitchFamily="18" charset="-78"/>
              </a:rPr>
              <a:t>من مناطق مختلفة من الحقل وتحليل الصفات الفيزيائية والكيميائية للتربة </a:t>
            </a:r>
            <a:r>
              <a:rPr kumimoji="0" lang="ar-IQ" sz="240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p>
          <a:p>
            <a:pPr algn="just" rtl="1"/>
            <a:r>
              <a:rPr lang="en-US" sz="2400" b="1" dirty="0" smtClean="0"/>
              <a:t>-2</a:t>
            </a:r>
            <a:r>
              <a:rPr lang="ar-IQ" sz="2400" b="1" dirty="0" smtClean="0"/>
              <a:t>: تصميم التجربة ومعاملاتها </a:t>
            </a:r>
            <a:endParaRPr lang="en-US" sz="2400" dirty="0" smtClean="0"/>
          </a:p>
          <a:p>
            <a:pPr algn="just" rtl="1"/>
            <a:r>
              <a:rPr lang="ar-IQ" sz="2400" dirty="0" smtClean="0"/>
              <a:t> نفذت الدراسة كتجربة عاملية وفقا لتصميم القطاعات العشوائية الكاملة </a:t>
            </a:r>
            <a:r>
              <a:rPr lang="en-US" sz="2400" dirty="0" smtClean="0"/>
              <a:t>R.C.B.D)</a:t>
            </a:r>
            <a:r>
              <a:rPr lang="ar-IQ" sz="2400" dirty="0" smtClean="0"/>
              <a:t>) </a:t>
            </a:r>
            <a:r>
              <a:rPr lang="en-US" sz="2400" dirty="0" smtClean="0"/>
              <a:t>Randomized Complete Block Design </a:t>
            </a:r>
            <a:r>
              <a:rPr lang="ar-IQ" sz="2400" dirty="0" smtClean="0"/>
              <a:t> وبثلاثة مكررات  </a:t>
            </a:r>
            <a:r>
              <a:rPr lang="ar-IQ" sz="2400" dirty="0" err="1" smtClean="0"/>
              <a:t>وتضمت</a:t>
            </a:r>
            <a:r>
              <a:rPr lang="ar-IQ" sz="2400" dirty="0" smtClean="0"/>
              <a:t> معاملات الدراسة بدون الرش والرش بالماء مقطر والحديد </a:t>
            </a:r>
            <a:r>
              <a:rPr lang="ar-IQ" sz="2400" dirty="0" err="1" smtClean="0"/>
              <a:t>بالتركيزين</a:t>
            </a:r>
            <a:r>
              <a:rPr lang="ar-IQ" sz="2400" dirty="0" smtClean="0"/>
              <a:t>  </a:t>
            </a:r>
            <a:r>
              <a:rPr lang="en-US" sz="2400" dirty="0" smtClean="0"/>
              <a:t>2 ,1</a:t>
            </a:r>
            <a:r>
              <a:rPr lang="ar-IQ" sz="2400" dirty="0" smtClean="0"/>
              <a:t>غم </a:t>
            </a:r>
            <a:r>
              <a:rPr lang="en-US" sz="2400" dirty="0" smtClean="0"/>
              <a:t>Fe</a:t>
            </a:r>
            <a:r>
              <a:rPr lang="ar-IQ" sz="2400" dirty="0" smtClean="0"/>
              <a:t>لتر</a:t>
            </a:r>
            <a:r>
              <a:rPr lang="ar-IQ" sz="2400" baseline="30000" dirty="0" smtClean="0"/>
              <a:t>-</a:t>
            </a:r>
            <a:r>
              <a:rPr lang="en-US" sz="2400" baseline="30000" dirty="0" smtClean="0"/>
              <a:t>1</a:t>
            </a:r>
            <a:r>
              <a:rPr lang="en-US" sz="2400" dirty="0" smtClean="0"/>
              <a:t> </a:t>
            </a:r>
            <a:r>
              <a:rPr lang="ar-IQ" sz="2400" dirty="0" err="1" smtClean="0"/>
              <a:t>بهئية</a:t>
            </a:r>
            <a:r>
              <a:rPr lang="ar-IQ" sz="2400" dirty="0" smtClean="0"/>
              <a:t> كبريتات الحديد </a:t>
            </a:r>
            <a:r>
              <a:rPr lang="ar-IQ" sz="2400" dirty="0" err="1" smtClean="0"/>
              <a:t>و</a:t>
            </a:r>
            <a:r>
              <a:rPr lang="ar-IQ" sz="2400" dirty="0" smtClean="0"/>
              <a:t> البورون </a:t>
            </a:r>
            <a:r>
              <a:rPr lang="en-US" sz="2400" dirty="0" smtClean="0"/>
              <a:t>2</a:t>
            </a:r>
            <a:r>
              <a:rPr lang="ar-IQ" sz="2400" dirty="0" smtClean="0"/>
              <a:t> و</a:t>
            </a:r>
            <a:r>
              <a:rPr lang="en-US" sz="2400" dirty="0" smtClean="0"/>
              <a:t>4</a:t>
            </a:r>
            <a:r>
              <a:rPr lang="ar-IQ" sz="2400" dirty="0" smtClean="0"/>
              <a:t> ملغم </a:t>
            </a:r>
            <a:r>
              <a:rPr lang="en-US" sz="2400" dirty="0" smtClean="0"/>
              <a:t>B</a:t>
            </a:r>
            <a:r>
              <a:rPr lang="ar-IQ" sz="2400" dirty="0" smtClean="0"/>
              <a:t> لتر</a:t>
            </a:r>
            <a:r>
              <a:rPr lang="ar-IQ" sz="2400" baseline="30000" dirty="0" smtClean="0"/>
              <a:t>-</a:t>
            </a:r>
            <a:r>
              <a:rPr lang="en-US" sz="2400" baseline="30000" dirty="0" smtClean="0"/>
              <a:t>1</a:t>
            </a:r>
            <a:r>
              <a:rPr lang="ar-IQ" sz="2400" dirty="0" err="1" smtClean="0"/>
              <a:t>بهئية</a:t>
            </a:r>
            <a:r>
              <a:rPr lang="ar-IQ" sz="2400" dirty="0" smtClean="0"/>
              <a:t> حامض </a:t>
            </a:r>
            <a:r>
              <a:rPr lang="ar-IQ" sz="2400" dirty="0" err="1" smtClean="0"/>
              <a:t>البوريك</a:t>
            </a:r>
            <a:r>
              <a:rPr lang="ar-IQ" sz="2400" dirty="0" smtClean="0"/>
              <a:t> فبلغ عدد المعاملات </a:t>
            </a:r>
            <a:r>
              <a:rPr lang="en-US" sz="2400" dirty="0" smtClean="0"/>
              <a:t>6 </a:t>
            </a:r>
            <a:r>
              <a:rPr lang="ar-IQ" sz="2400" dirty="0" smtClean="0"/>
              <a:t>وبواقع </a:t>
            </a:r>
            <a:r>
              <a:rPr lang="en-US" sz="2400" dirty="0" smtClean="0"/>
              <a:t>18 </a:t>
            </a:r>
            <a:r>
              <a:rPr lang="ar-IQ" sz="2400" dirty="0" smtClean="0"/>
              <a:t>وحدة تجربة أضيفت المحاليل المغذية للحديد والبورون بعد أذابتها بالماء وحساب تركيز كل عنصر بطريقة  التغذية الورقية على الجزء الخضري للنبات حتى البلل التام قبل غروب الشمس, لتلافي ارتفاع درجات الحرارة وبواقع رشتان خلال مرحلة النمو الخضري </a:t>
            </a:r>
            <a:r>
              <a:rPr lang="ar-IQ" sz="2400" dirty="0" err="1" smtClean="0"/>
              <a:t>والتزهير</a:t>
            </a:r>
            <a:r>
              <a:rPr lang="ar-IQ" sz="2400" dirty="0" smtClean="0"/>
              <a:t> </a:t>
            </a:r>
            <a:endParaRPr lang="en-US" sz="2400" dirty="0" smtClean="0"/>
          </a:p>
          <a:p>
            <a:pPr algn="just" rtl="1"/>
            <a:endParaRPr kumimoji="0" lang="ar-IQ"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lang="ar-IQ" sz="1400" dirty="0" smtClean="0">
              <a:latin typeface="Simplified Arabic" pitchFamily="18" charset="-78"/>
              <a:ea typeface="Times New Roman" pitchFamily="18" charset="0"/>
              <a:cs typeface="Simplified Arabic" pitchFamily="18"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IQ" sz="1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spTree>
    <p:custDataLst>
      <p:tags r:id="rId1"/>
    </p:custDataLst>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v20117.jpg"/>
          <p:cNvPicPr>
            <a:picLocks noChangeAspect="1"/>
          </p:cNvPicPr>
          <p:nvPr/>
        </p:nvPicPr>
        <p:blipFill>
          <a:blip r:embed="rId4"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457200" y="357166"/>
            <a:ext cx="8458200" cy="5815034"/>
          </a:xfrm>
        </p:spPr>
        <p:txBody>
          <a:bodyPr>
            <a:noAutofit/>
          </a:bodyPr>
          <a:lstStyle/>
          <a:p>
            <a:pPr algn="justLow" rtl="1">
              <a:buNone/>
            </a:pPr>
            <a:r>
              <a:rPr lang="en-US" sz="2800" b="1" dirty="0" smtClean="0">
                <a:ln w="900" cmpd="sng">
                  <a:solidFill>
                    <a:schemeClr val="accent1">
                      <a:satMod val="190000"/>
                      <a:alpha val="55000"/>
                    </a:schemeClr>
                  </a:solidFill>
                  <a:prstDash val="solid"/>
                </a:ln>
                <a:solidFill>
                  <a:schemeClr val="bg2">
                    <a:lumMod val="90000"/>
                  </a:schemeClr>
                </a:solidFill>
                <a:effectLst>
                  <a:innerShdw blurRad="101600" dist="76200" dir="5400000">
                    <a:schemeClr val="accent1">
                      <a:satMod val="190000"/>
                      <a:tint val="100000"/>
                      <a:alpha val="74000"/>
                    </a:schemeClr>
                  </a:innerShdw>
                </a:effectLst>
              </a:rPr>
              <a:t>3</a:t>
            </a:r>
            <a:r>
              <a:rPr lang="ar-IQ" sz="2800" b="1" dirty="0" smtClean="0">
                <a:ln w="900" cmpd="sng">
                  <a:solidFill>
                    <a:schemeClr val="accent1">
                      <a:satMod val="190000"/>
                      <a:alpha val="55000"/>
                    </a:schemeClr>
                  </a:solidFill>
                  <a:prstDash val="solid"/>
                </a:ln>
                <a:solidFill>
                  <a:schemeClr val="bg2">
                    <a:lumMod val="90000"/>
                  </a:schemeClr>
                </a:solidFill>
                <a:effectLst>
                  <a:innerShdw blurRad="101600" dist="76200" dir="5400000">
                    <a:schemeClr val="accent1">
                      <a:satMod val="190000"/>
                      <a:tint val="100000"/>
                      <a:alpha val="74000"/>
                    </a:schemeClr>
                  </a:innerShdw>
                </a:effectLst>
              </a:rPr>
              <a:t> : تنفيذ التجربة </a:t>
            </a:r>
          </a:p>
          <a:p>
            <a:pPr algn="justLow">
              <a:buNone/>
            </a:pPr>
            <a:r>
              <a:rPr lang="ar-IQ" sz="2800" dirty="0" smtClean="0"/>
              <a:t>    </a:t>
            </a:r>
            <a:r>
              <a:rPr lang="ar-IQ" sz="2000" dirty="0" smtClean="0">
                <a:solidFill>
                  <a:schemeClr val="bg1"/>
                </a:solidFill>
              </a:rPr>
              <a:t>بعد </a:t>
            </a:r>
            <a:r>
              <a:rPr lang="ar-IQ" sz="2000" dirty="0" err="1" smtClean="0">
                <a:solidFill>
                  <a:schemeClr val="bg1"/>
                </a:solidFill>
              </a:rPr>
              <a:t>اجراء</a:t>
            </a:r>
            <a:r>
              <a:rPr lang="ar-IQ" sz="2000" dirty="0" smtClean="0">
                <a:solidFill>
                  <a:schemeClr val="bg1"/>
                </a:solidFill>
              </a:rPr>
              <a:t> العمليات الخاصة بتهيئه  التربة ( </a:t>
            </a:r>
            <a:r>
              <a:rPr lang="ar-IQ" sz="2000" dirty="0" err="1" smtClean="0">
                <a:solidFill>
                  <a:schemeClr val="bg1"/>
                </a:solidFill>
              </a:rPr>
              <a:t>حراثتها</a:t>
            </a:r>
            <a:r>
              <a:rPr lang="ar-IQ" sz="2000" dirty="0" smtClean="0">
                <a:solidFill>
                  <a:schemeClr val="bg1"/>
                </a:solidFill>
              </a:rPr>
              <a:t> </a:t>
            </a:r>
            <a:r>
              <a:rPr lang="ar-IQ" sz="2000" dirty="0" err="1" smtClean="0">
                <a:solidFill>
                  <a:schemeClr val="bg1"/>
                </a:solidFill>
              </a:rPr>
              <a:t>نتعيمها</a:t>
            </a:r>
            <a:r>
              <a:rPr lang="ar-IQ" sz="2000" dirty="0" smtClean="0">
                <a:solidFill>
                  <a:schemeClr val="bg1"/>
                </a:solidFill>
              </a:rPr>
              <a:t> وتسويتها ) تم تسميد ارض التجربة بالأسمدة حسب التوصيات ونصبت منظومة الري بالتنقيط وذلك من خلال مد </a:t>
            </a:r>
            <a:r>
              <a:rPr lang="ar-IQ" sz="2000" dirty="0" err="1" smtClean="0">
                <a:solidFill>
                  <a:schemeClr val="bg1"/>
                </a:solidFill>
              </a:rPr>
              <a:t>انبوب</a:t>
            </a:r>
            <a:r>
              <a:rPr lang="ar-IQ" sz="2000" dirty="0" smtClean="0">
                <a:solidFill>
                  <a:schemeClr val="bg1"/>
                </a:solidFill>
              </a:rPr>
              <a:t> رئسي بقطر</a:t>
            </a:r>
            <a:r>
              <a:rPr lang="en-US" sz="2000" dirty="0" smtClean="0">
                <a:solidFill>
                  <a:schemeClr val="bg1"/>
                </a:solidFill>
              </a:rPr>
              <a:t>  30.5</a:t>
            </a:r>
            <a:r>
              <a:rPr lang="ar-IQ" sz="2000" dirty="0" smtClean="0">
                <a:solidFill>
                  <a:schemeClr val="bg1"/>
                </a:solidFill>
              </a:rPr>
              <a:t>ملم موصل من المضخة الرئيسة المنصوبة على حوض ماء ثم ركبت </a:t>
            </a:r>
            <a:r>
              <a:rPr lang="ar-IQ" sz="2000" dirty="0" err="1" smtClean="0">
                <a:solidFill>
                  <a:schemeClr val="bg1"/>
                </a:solidFill>
              </a:rPr>
              <a:t>انابيب</a:t>
            </a:r>
            <a:r>
              <a:rPr lang="ar-IQ" sz="2000" dirty="0" smtClean="0">
                <a:solidFill>
                  <a:schemeClr val="bg1"/>
                </a:solidFill>
              </a:rPr>
              <a:t> فرعي عمودية على </a:t>
            </a:r>
            <a:r>
              <a:rPr lang="ar-IQ" sz="2000" dirty="0" err="1" smtClean="0">
                <a:solidFill>
                  <a:schemeClr val="bg1"/>
                </a:solidFill>
              </a:rPr>
              <a:t>الانبوب</a:t>
            </a:r>
            <a:r>
              <a:rPr lang="ar-IQ" sz="2000" dirty="0" smtClean="0">
                <a:solidFill>
                  <a:schemeClr val="bg1"/>
                </a:solidFill>
              </a:rPr>
              <a:t> الرئيس بقطر</a:t>
            </a:r>
            <a:r>
              <a:rPr lang="en-US" sz="2000" dirty="0" smtClean="0">
                <a:solidFill>
                  <a:schemeClr val="bg1"/>
                </a:solidFill>
              </a:rPr>
              <a:t>26</a:t>
            </a:r>
            <a:r>
              <a:rPr lang="ar-IQ" sz="2000" dirty="0" smtClean="0">
                <a:solidFill>
                  <a:schemeClr val="bg1"/>
                </a:solidFill>
              </a:rPr>
              <a:t>ملم  وكانت بواقع </a:t>
            </a:r>
            <a:r>
              <a:rPr lang="en-US" sz="2000" dirty="0" smtClean="0">
                <a:solidFill>
                  <a:schemeClr val="bg1"/>
                </a:solidFill>
              </a:rPr>
              <a:t>3</a:t>
            </a:r>
            <a:r>
              <a:rPr lang="ar-IQ" sz="2000" dirty="0" smtClean="0">
                <a:solidFill>
                  <a:schemeClr val="bg1"/>
                </a:solidFill>
              </a:rPr>
              <a:t> أنابيب لكل معاملة ليمثل كل </a:t>
            </a:r>
            <a:r>
              <a:rPr lang="ar-IQ" sz="2000" dirty="0" err="1" smtClean="0">
                <a:solidFill>
                  <a:schemeClr val="bg1"/>
                </a:solidFill>
              </a:rPr>
              <a:t>انبوب</a:t>
            </a:r>
            <a:r>
              <a:rPr lang="ar-IQ" sz="2000" dirty="0" smtClean="0">
                <a:solidFill>
                  <a:schemeClr val="bg1"/>
                </a:solidFill>
              </a:rPr>
              <a:t> فرعي مكرر لهذه المعاملة , وكانت المسافة بين </a:t>
            </a:r>
            <a:r>
              <a:rPr lang="ar-IQ" sz="2000" dirty="0" err="1" smtClean="0">
                <a:solidFill>
                  <a:schemeClr val="bg1"/>
                </a:solidFill>
              </a:rPr>
              <a:t>انبوب</a:t>
            </a:r>
            <a:r>
              <a:rPr lang="ar-IQ" sz="2000" dirty="0" smtClean="0">
                <a:solidFill>
                  <a:schemeClr val="bg1"/>
                </a:solidFill>
              </a:rPr>
              <a:t> </a:t>
            </a:r>
            <a:r>
              <a:rPr lang="ar-IQ" sz="2000" dirty="0" err="1" smtClean="0">
                <a:solidFill>
                  <a:schemeClr val="bg1"/>
                </a:solidFill>
              </a:rPr>
              <a:t>واخر</a:t>
            </a:r>
            <a:r>
              <a:rPr lang="ar-IQ" sz="2000" dirty="0" smtClean="0">
                <a:solidFill>
                  <a:schemeClr val="bg1"/>
                </a:solidFill>
              </a:rPr>
              <a:t> </a:t>
            </a:r>
            <a:r>
              <a:rPr lang="en-US" sz="2000" dirty="0" smtClean="0">
                <a:solidFill>
                  <a:schemeClr val="bg1"/>
                </a:solidFill>
              </a:rPr>
              <a:t>75</a:t>
            </a:r>
            <a:r>
              <a:rPr lang="ar-IQ" sz="2000" dirty="0" smtClean="0">
                <a:solidFill>
                  <a:schemeClr val="bg1"/>
                </a:solidFill>
              </a:rPr>
              <a:t> سم وبين منقطة </a:t>
            </a:r>
            <a:r>
              <a:rPr lang="ar-IQ" sz="2000" dirty="0" err="1" smtClean="0">
                <a:solidFill>
                  <a:schemeClr val="bg1"/>
                </a:solidFill>
              </a:rPr>
              <a:t>واخرى</a:t>
            </a:r>
            <a:r>
              <a:rPr lang="ar-IQ" sz="2000" dirty="0" smtClean="0">
                <a:solidFill>
                  <a:schemeClr val="bg1"/>
                </a:solidFill>
              </a:rPr>
              <a:t> </a:t>
            </a:r>
            <a:r>
              <a:rPr lang="en-US" sz="2000" dirty="0" smtClean="0">
                <a:solidFill>
                  <a:schemeClr val="bg1"/>
                </a:solidFill>
              </a:rPr>
              <a:t>30</a:t>
            </a:r>
            <a:r>
              <a:rPr lang="ar-IQ" sz="2000" dirty="0" smtClean="0">
                <a:solidFill>
                  <a:schemeClr val="bg1"/>
                </a:solidFill>
              </a:rPr>
              <a:t> سم.  زرعت بذور الذرة الصفراء يدويا  ( صنف بحوث </a:t>
            </a:r>
            <a:r>
              <a:rPr lang="en-US" sz="2000" dirty="0" smtClean="0">
                <a:solidFill>
                  <a:schemeClr val="bg1"/>
                </a:solidFill>
              </a:rPr>
              <a:t>106</a:t>
            </a:r>
            <a:r>
              <a:rPr lang="ar-IQ" sz="2000" dirty="0" smtClean="0">
                <a:solidFill>
                  <a:schemeClr val="bg1"/>
                </a:solidFill>
              </a:rPr>
              <a:t>) والذي تم الحصول عليها من مديرية زراعة </a:t>
            </a:r>
            <a:r>
              <a:rPr lang="ar-IQ" sz="2000" dirty="0" err="1" smtClean="0">
                <a:solidFill>
                  <a:schemeClr val="bg1"/>
                </a:solidFill>
              </a:rPr>
              <a:t>ديالى</a:t>
            </a:r>
            <a:r>
              <a:rPr lang="ar-IQ" sz="2000" dirty="0" smtClean="0">
                <a:solidFill>
                  <a:schemeClr val="bg1"/>
                </a:solidFill>
              </a:rPr>
              <a:t> / قسم </a:t>
            </a:r>
            <a:r>
              <a:rPr lang="ar-IQ" sz="2000" dirty="0" err="1" smtClean="0">
                <a:solidFill>
                  <a:schemeClr val="bg1"/>
                </a:solidFill>
              </a:rPr>
              <a:t>الانتاج</a:t>
            </a:r>
            <a:r>
              <a:rPr lang="ar-IQ" sz="2000" dirty="0" smtClean="0">
                <a:solidFill>
                  <a:schemeClr val="bg1"/>
                </a:solidFill>
              </a:rPr>
              <a:t> النباتي بتاريخ </a:t>
            </a:r>
            <a:r>
              <a:rPr lang="en-US" sz="2000" dirty="0" smtClean="0">
                <a:solidFill>
                  <a:schemeClr val="bg1"/>
                </a:solidFill>
              </a:rPr>
              <a:t>2015/ 7/ 12</a:t>
            </a:r>
            <a:r>
              <a:rPr lang="ar-IQ" sz="2000" dirty="0" smtClean="0"/>
              <a:t> </a:t>
            </a:r>
            <a:r>
              <a:rPr lang="ar-IQ" sz="2000" dirty="0" smtClean="0">
                <a:solidFill>
                  <a:schemeClr val="bg1"/>
                </a:solidFill>
              </a:rPr>
              <a:t>في جور وبعمق </a:t>
            </a:r>
            <a:r>
              <a:rPr lang="en-US" sz="2000" dirty="0" smtClean="0">
                <a:solidFill>
                  <a:schemeClr val="bg1"/>
                </a:solidFill>
              </a:rPr>
              <a:t>5</a:t>
            </a:r>
            <a:r>
              <a:rPr lang="ar-IQ" sz="2000" dirty="0" smtClean="0">
                <a:solidFill>
                  <a:schemeClr val="bg1"/>
                </a:solidFill>
              </a:rPr>
              <a:t>سم على جانب واحد من </a:t>
            </a:r>
            <a:r>
              <a:rPr lang="ar-IQ" sz="2000" dirty="0" err="1" smtClean="0">
                <a:solidFill>
                  <a:schemeClr val="bg1"/>
                </a:solidFill>
              </a:rPr>
              <a:t>انابيب</a:t>
            </a:r>
            <a:r>
              <a:rPr lang="ar-IQ" sz="2000" dirty="0" smtClean="0">
                <a:solidFill>
                  <a:schemeClr val="bg1"/>
                </a:solidFill>
              </a:rPr>
              <a:t> التنقيط </a:t>
            </a:r>
            <a:r>
              <a:rPr lang="ar-IQ" sz="2000" dirty="0" err="1" smtClean="0">
                <a:solidFill>
                  <a:schemeClr val="bg1"/>
                </a:solidFill>
              </a:rPr>
              <a:t>الفرعيه</a:t>
            </a:r>
            <a:r>
              <a:rPr lang="ar-IQ" sz="2000" dirty="0" smtClean="0">
                <a:solidFill>
                  <a:schemeClr val="bg1"/>
                </a:solidFill>
              </a:rPr>
              <a:t> وبواقع ثلاث حبوب في كل </a:t>
            </a:r>
            <a:r>
              <a:rPr lang="ar-IQ" sz="2000" dirty="0" err="1" smtClean="0">
                <a:solidFill>
                  <a:schemeClr val="bg1"/>
                </a:solidFill>
              </a:rPr>
              <a:t>جورة</a:t>
            </a:r>
            <a:r>
              <a:rPr lang="ar-IQ" sz="2000" dirty="0" smtClean="0">
                <a:solidFill>
                  <a:schemeClr val="bg1"/>
                </a:solidFill>
              </a:rPr>
              <a:t> لضمان الحصول على نبات واحد على </a:t>
            </a:r>
            <a:r>
              <a:rPr lang="ar-IQ" sz="2000" dirty="0" err="1" smtClean="0">
                <a:solidFill>
                  <a:schemeClr val="bg1"/>
                </a:solidFill>
              </a:rPr>
              <a:t>الاقل</a:t>
            </a:r>
            <a:r>
              <a:rPr lang="ar-IQ" sz="2000" dirty="0" smtClean="0">
                <a:solidFill>
                  <a:schemeClr val="bg1"/>
                </a:solidFill>
              </a:rPr>
              <a:t> في كل </a:t>
            </a:r>
            <a:r>
              <a:rPr lang="ar-IQ" sz="2000" dirty="0" err="1" smtClean="0">
                <a:solidFill>
                  <a:schemeClr val="bg1"/>
                </a:solidFill>
              </a:rPr>
              <a:t>جورة</a:t>
            </a:r>
            <a:r>
              <a:rPr lang="ar-IQ" sz="2000" dirty="0" smtClean="0">
                <a:solidFill>
                  <a:schemeClr val="bg1"/>
                </a:solidFill>
              </a:rPr>
              <a:t> . وفي نفس اليوم تمت زراعة حبوب </a:t>
            </a:r>
            <a:r>
              <a:rPr lang="ar-IQ" sz="2000" dirty="0" err="1" smtClean="0">
                <a:solidFill>
                  <a:schemeClr val="bg1"/>
                </a:solidFill>
              </a:rPr>
              <a:t>اخرى</a:t>
            </a:r>
            <a:r>
              <a:rPr lang="ar-IQ" sz="2000" dirty="0" smtClean="0">
                <a:solidFill>
                  <a:schemeClr val="bg1"/>
                </a:solidFill>
              </a:rPr>
              <a:t> في </a:t>
            </a:r>
            <a:r>
              <a:rPr lang="ar-IQ" sz="2000" dirty="0" err="1" smtClean="0">
                <a:solidFill>
                  <a:schemeClr val="bg1"/>
                </a:solidFill>
              </a:rPr>
              <a:t>اطباق</a:t>
            </a:r>
            <a:r>
              <a:rPr lang="ar-IQ" sz="2000" dirty="0" smtClean="0">
                <a:solidFill>
                  <a:schemeClr val="bg1"/>
                </a:solidFill>
              </a:rPr>
              <a:t> من الفلين لترقيع الجور الفاشلة في </a:t>
            </a:r>
            <a:r>
              <a:rPr lang="ar-IQ" sz="2000" dirty="0" err="1" smtClean="0">
                <a:solidFill>
                  <a:schemeClr val="bg1"/>
                </a:solidFill>
              </a:rPr>
              <a:t>الانبات</a:t>
            </a:r>
            <a:r>
              <a:rPr lang="ar-IQ" sz="2000" dirty="0" smtClean="0">
                <a:solidFill>
                  <a:schemeClr val="bg1"/>
                </a:solidFill>
              </a:rPr>
              <a:t> تم الري في يوم الزراعة  نفسه وبعد </a:t>
            </a:r>
            <a:r>
              <a:rPr lang="ar-IQ" sz="2000" dirty="0" err="1" smtClean="0">
                <a:solidFill>
                  <a:schemeClr val="bg1"/>
                </a:solidFill>
              </a:rPr>
              <a:t>اسبوعين</a:t>
            </a:r>
            <a:r>
              <a:rPr lang="ar-IQ" sz="2000" dirty="0" smtClean="0">
                <a:solidFill>
                  <a:schemeClr val="bg1"/>
                </a:solidFill>
              </a:rPr>
              <a:t> من </a:t>
            </a:r>
            <a:r>
              <a:rPr lang="ar-IQ" sz="2000" dirty="0" err="1" smtClean="0">
                <a:solidFill>
                  <a:schemeClr val="bg1"/>
                </a:solidFill>
              </a:rPr>
              <a:t>الانبات</a:t>
            </a:r>
            <a:r>
              <a:rPr lang="ar-IQ" sz="2000" dirty="0" smtClean="0">
                <a:solidFill>
                  <a:schemeClr val="bg1"/>
                </a:solidFill>
              </a:rPr>
              <a:t> , تم تخفيف النباتات في كل جوره . </a:t>
            </a:r>
            <a:r>
              <a:rPr lang="ar-IQ" sz="2000" dirty="0" err="1" smtClean="0">
                <a:solidFill>
                  <a:schemeClr val="bg1"/>
                </a:solidFill>
              </a:rPr>
              <a:t>اذ</a:t>
            </a:r>
            <a:r>
              <a:rPr lang="ar-IQ" sz="2000" dirty="0" smtClean="0">
                <a:solidFill>
                  <a:schemeClr val="bg1"/>
                </a:solidFill>
              </a:rPr>
              <a:t> ترك أقوى نباتين وبعد </a:t>
            </a:r>
            <a:r>
              <a:rPr lang="ar-IQ" sz="2000" dirty="0" err="1" smtClean="0">
                <a:solidFill>
                  <a:schemeClr val="bg1"/>
                </a:solidFill>
              </a:rPr>
              <a:t>اسبوع</a:t>
            </a:r>
            <a:r>
              <a:rPr lang="ar-IQ" sz="2000" dirty="0" smtClean="0">
                <a:solidFill>
                  <a:schemeClr val="bg1"/>
                </a:solidFill>
              </a:rPr>
              <a:t> </a:t>
            </a:r>
            <a:r>
              <a:rPr lang="ar-IQ" sz="2000" dirty="0" err="1" smtClean="0">
                <a:solidFill>
                  <a:schemeClr val="bg1"/>
                </a:solidFill>
              </a:rPr>
              <a:t>اخر</a:t>
            </a:r>
            <a:r>
              <a:rPr lang="ar-IQ" sz="2000" dirty="0" smtClean="0">
                <a:solidFill>
                  <a:schemeClr val="bg1"/>
                </a:solidFill>
              </a:rPr>
              <a:t> تم الإبقاء على أقوى نبات </a:t>
            </a:r>
            <a:r>
              <a:rPr lang="ar-IQ" sz="2000" dirty="0" err="1" smtClean="0">
                <a:solidFill>
                  <a:schemeClr val="bg1"/>
                </a:solidFill>
              </a:rPr>
              <a:t>بالجوره</a:t>
            </a:r>
            <a:r>
              <a:rPr lang="ar-IQ" sz="2000" dirty="0" smtClean="0">
                <a:solidFill>
                  <a:schemeClr val="bg1"/>
                </a:solidFill>
              </a:rPr>
              <a:t> , تمت مكافحة حشرة حفار ساق الذرة </a:t>
            </a:r>
            <a:r>
              <a:rPr lang="en-US" sz="2000" i="1" dirty="0" err="1" smtClean="0">
                <a:solidFill>
                  <a:schemeClr val="bg1"/>
                </a:solidFill>
              </a:rPr>
              <a:t>Sesamia</a:t>
            </a:r>
            <a:r>
              <a:rPr lang="en-US" sz="2000" i="1" dirty="0" smtClean="0">
                <a:solidFill>
                  <a:schemeClr val="bg1"/>
                </a:solidFill>
              </a:rPr>
              <a:t> </a:t>
            </a:r>
            <a:r>
              <a:rPr lang="en-US" sz="2000" i="1" dirty="0" err="1" smtClean="0">
                <a:solidFill>
                  <a:schemeClr val="bg1"/>
                </a:solidFill>
              </a:rPr>
              <a:t>cretica</a:t>
            </a:r>
            <a:r>
              <a:rPr lang="en-US" sz="2000" i="1" dirty="0" smtClean="0">
                <a:solidFill>
                  <a:schemeClr val="bg1"/>
                </a:solidFill>
              </a:rPr>
              <a:t> </a:t>
            </a:r>
            <a:r>
              <a:rPr lang="en-US" sz="2000" dirty="0" smtClean="0">
                <a:solidFill>
                  <a:schemeClr val="bg1"/>
                </a:solidFill>
              </a:rPr>
              <a:t>L</a:t>
            </a:r>
            <a:r>
              <a:rPr lang="en-US" sz="2000" i="1" dirty="0" smtClean="0">
                <a:solidFill>
                  <a:schemeClr val="bg1"/>
                </a:solidFill>
              </a:rPr>
              <a:t>.</a:t>
            </a:r>
            <a:r>
              <a:rPr lang="en-US" sz="2000" dirty="0" smtClean="0">
                <a:solidFill>
                  <a:schemeClr val="bg1"/>
                </a:solidFill>
              </a:rPr>
              <a:t>  </a:t>
            </a:r>
            <a:r>
              <a:rPr lang="ar-IQ" sz="2000" dirty="0" smtClean="0">
                <a:solidFill>
                  <a:schemeClr val="bg1"/>
                </a:solidFill>
              </a:rPr>
              <a:t>بمبيد </a:t>
            </a:r>
            <a:r>
              <a:rPr lang="ar-IQ" sz="2000" dirty="0" err="1" smtClean="0">
                <a:solidFill>
                  <a:schemeClr val="bg1"/>
                </a:solidFill>
              </a:rPr>
              <a:t>الديازينون</a:t>
            </a:r>
            <a:r>
              <a:rPr lang="ar-IQ" sz="2000" dirty="0" smtClean="0">
                <a:solidFill>
                  <a:schemeClr val="bg1"/>
                </a:solidFill>
              </a:rPr>
              <a:t> المحبب </a:t>
            </a:r>
            <a:r>
              <a:rPr lang="en-US" sz="2000" dirty="0" smtClean="0">
                <a:solidFill>
                  <a:schemeClr val="bg1"/>
                </a:solidFill>
              </a:rPr>
              <a:t>10</a:t>
            </a:r>
            <a:r>
              <a:rPr lang="ar-IQ" sz="2000" dirty="0" smtClean="0">
                <a:solidFill>
                  <a:schemeClr val="bg1"/>
                </a:solidFill>
              </a:rPr>
              <a:t>% بعد </a:t>
            </a:r>
            <a:r>
              <a:rPr lang="en-US" sz="2000" dirty="0" smtClean="0">
                <a:solidFill>
                  <a:schemeClr val="bg1"/>
                </a:solidFill>
              </a:rPr>
              <a:t>  20</a:t>
            </a:r>
            <a:r>
              <a:rPr lang="ar-IQ" sz="2000" dirty="0" smtClean="0">
                <a:solidFill>
                  <a:schemeClr val="bg1"/>
                </a:solidFill>
              </a:rPr>
              <a:t>يوم من الزراعة كمكافحة وقائية وبعد </a:t>
            </a:r>
            <a:r>
              <a:rPr lang="en-US" sz="2000" dirty="0" smtClean="0">
                <a:solidFill>
                  <a:schemeClr val="bg1"/>
                </a:solidFill>
              </a:rPr>
              <a:t>10</a:t>
            </a:r>
            <a:r>
              <a:rPr lang="ar-IQ" sz="2000" dirty="0" smtClean="0">
                <a:solidFill>
                  <a:schemeClr val="bg1"/>
                </a:solidFill>
              </a:rPr>
              <a:t> </a:t>
            </a:r>
            <a:r>
              <a:rPr lang="ar-IQ" sz="2000" dirty="0" err="1" smtClean="0">
                <a:solidFill>
                  <a:schemeClr val="bg1"/>
                </a:solidFill>
              </a:rPr>
              <a:t>ايام</a:t>
            </a:r>
            <a:r>
              <a:rPr lang="ar-IQ" sz="2000" dirty="0" smtClean="0">
                <a:solidFill>
                  <a:schemeClr val="bg1"/>
                </a:solidFill>
              </a:rPr>
              <a:t> من المكافحة الاولى تمت الثانية. </a:t>
            </a:r>
            <a:r>
              <a:rPr lang="ar-IQ" sz="2000" dirty="0" err="1" smtClean="0">
                <a:solidFill>
                  <a:schemeClr val="bg1"/>
                </a:solidFill>
              </a:rPr>
              <a:t>اجريت</a:t>
            </a:r>
            <a:r>
              <a:rPr lang="ar-IQ" sz="2000" dirty="0" smtClean="0">
                <a:solidFill>
                  <a:schemeClr val="bg1"/>
                </a:solidFill>
              </a:rPr>
              <a:t> عمليات ري المحصول بطريقة الري بالتنقيط</a:t>
            </a:r>
            <a:endParaRPr lang="en-US" sz="20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endParaRPr>
          </a:p>
        </p:txBody>
      </p:sp>
    </p:spTree>
    <p:custDataLst>
      <p:tags r:id="rId1"/>
    </p:custDataLst>
  </p:cSld>
  <p:clrMapOvr>
    <a:masterClrMapping/>
  </p:clrMapOvr>
  <p:transition spd="slow">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642910" y="428604"/>
            <a:ext cx="7929618" cy="6429396"/>
          </a:xfrm>
          <a:prstGeom prst="rect">
            <a:avLst/>
          </a:prstGeom>
          <a:noFill/>
        </p:spPr>
        <p:txBody>
          <a:bodyPr wrap="square" rtlCol="1">
            <a:spAutoFit/>
          </a:bodyPr>
          <a:lstStyle/>
          <a:p>
            <a:r>
              <a:rPr lang="en-US" dirty="0" smtClean="0"/>
              <a:t> -</a:t>
            </a:r>
            <a:r>
              <a:rPr lang="en-US" sz="2400" dirty="0" smtClean="0"/>
              <a:t>4  </a:t>
            </a:r>
            <a:r>
              <a:rPr lang="ar-IQ" sz="2400" dirty="0" smtClean="0"/>
              <a:t>الصفات المدروسة </a:t>
            </a:r>
          </a:p>
          <a:p>
            <a:r>
              <a:rPr lang="ar-IQ" sz="2400" dirty="0" smtClean="0"/>
              <a:t> </a:t>
            </a:r>
            <a:r>
              <a:rPr lang="en-US" sz="2400" dirty="0" smtClean="0"/>
              <a:t> :1</a:t>
            </a:r>
            <a:r>
              <a:rPr lang="ar-IQ" sz="2400" dirty="0" smtClean="0"/>
              <a:t> محتوى الحديد في الأوراق ملغم .كغم -1</a:t>
            </a:r>
            <a:endParaRPr lang="en-US" sz="2400" dirty="0" smtClean="0"/>
          </a:p>
          <a:p>
            <a:r>
              <a:rPr lang="en-US" sz="2400" dirty="0" smtClean="0"/>
              <a:t> :2</a:t>
            </a:r>
            <a:r>
              <a:rPr lang="ar-IQ" sz="2400" dirty="0" smtClean="0"/>
              <a:t>محتوى الأوراق من العناصر الكبرى(  </a:t>
            </a:r>
            <a:r>
              <a:rPr lang="en-US" sz="2400" dirty="0" smtClean="0"/>
              <a:t>(NPK</a:t>
            </a:r>
          </a:p>
          <a:p>
            <a:r>
              <a:rPr lang="en-US" sz="2400" dirty="0" smtClean="0"/>
              <a:t>3</a:t>
            </a:r>
            <a:r>
              <a:rPr lang="ar-IQ" sz="2400" dirty="0" smtClean="0"/>
              <a:t> : دليل محتوى الكلوروفيل ( وحدة  </a:t>
            </a:r>
            <a:r>
              <a:rPr lang="en-US" sz="2400" dirty="0" err="1" smtClean="0"/>
              <a:t>Spad</a:t>
            </a:r>
            <a:r>
              <a:rPr lang="ar-IQ" sz="2400" dirty="0" smtClean="0"/>
              <a:t>  )</a:t>
            </a:r>
            <a:endParaRPr lang="en-US" sz="2400" dirty="0" smtClean="0"/>
          </a:p>
          <a:p>
            <a:r>
              <a:rPr lang="en-US" sz="2400" dirty="0" smtClean="0"/>
              <a:t> 4</a:t>
            </a:r>
            <a:r>
              <a:rPr lang="ar-IQ" sz="2400" dirty="0" smtClean="0"/>
              <a:t> : عدد الأوراق في النبات الواحد</a:t>
            </a:r>
            <a:endParaRPr lang="en-US" sz="2400" dirty="0" smtClean="0"/>
          </a:p>
          <a:p>
            <a:r>
              <a:rPr lang="en-US" sz="2400" dirty="0" smtClean="0"/>
              <a:t>5</a:t>
            </a:r>
            <a:r>
              <a:rPr lang="ar-IQ" sz="2400" dirty="0" smtClean="0"/>
              <a:t>  :المساحة الورقية ( سم</a:t>
            </a:r>
            <a:r>
              <a:rPr lang="en-US" sz="2400" dirty="0" smtClean="0"/>
              <a:t>2</a:t>
            </a:r>
            <a:r>
              <a:rPr lang="ar-IQ" sz="2400" dirty="0" smtClean="0"/>
              <a:t>)</a:t>
            </a:r>
            <a:endParaRPr lang="en-US" sz="2400" dirty="0" smtClean="0"/>
          </a:p>
          <a:p>
            <a:r>
              <a:rPr lang="en-US" sz="2400" dirty="0" smtClean="0"/>
              <a:t>:  6 </a:t>
            </a:r>
            <a:r>
              <a:rPr lang="ar-IQ" sz="2400" dirty="0" smtClean="0"/>
              <a:t>ارتفاع النبات ( سم)</a:t>
            </a:r>
            <a:endParaRPr lang="en-US" sz="2400" dirty="0" smtClean="0"/>
          </a:p>
          <a:p>
            <a:r>
              <a:rPr lang="en-US" sz="2400" dirty="0" smtClean="0"/>
              <a:t> 7</a:t>
            </a:r>
            <a:r>
              <a:rPr lang="ar-IQ" sz="2400" dirty="0" smtClean="0"/>
              <a:t>:عدد العرانيص في النبات الواحد</a:t>
            </a:r>
            <a:endParaRPr lang="en-US" sz="2400" dirty="0" smtClean="0"/>
          </a:p>
          <a:p>
            <a:r>
              <a:rPr lang="ar-IQ" sz="2400" dirty="0" smtClean="0"/>
              <a:t> </a:t>
            </a:r>
            <a:r>
              <a:rPr lang="en-US" sz="2400" dirty="0" smtClean="0"/>
              <a:t>8</a:t>
            </a:r>
            <a:r>
              <a:rPr lang="ar-IQ" sz="2400" dirty="0" smtClean="0"/>
              <a:t>:عدد الصفوف في </a:t>
            </a:r>
            <a:r>
              <a:rPr lang="ar-IQ" sz="2400" dirty="0" err="1" smtClean="0"/>
              <a:t>عرنوص</a:t>
            </a:r>
            <a:r>
              <a:rPr lang="ar-IQ" sz="2400" dirty="0" smtClean="0"/>
              <a:t>-1</a:t>
            </a:r>
            <a:endParaRPr lang="en-US" sz="2400" dirty="0" smtClean="0"/>
          </a:p>
          <a:p>
            <a:r>
              <a:rPr lang="en-US" sz="2400" dirty="0" smtClean="0"/>
              <a:t>9</a:t>
            </a:r>
            <a:r>
              <a:rPr lang="ar-IQ" sz="2400" dirty="0" smtClean="0"/>
              <a:t>:عدد الحبوب في الصف الواحد</a:t>
            </a:r>
            <a:endParaRPr lang="en-US" sz="2400" dirty="0" smtClean="0"/>
          </a:p>
          <a:p>
            <a:r>
              <a:rPr lang="en-US" sz="2400" dirty="0" smtClean="0"/>
              <a:t>: 10 </a:t>
            </a:r>
            <a:r>
              <a:rPr lang="ar-IQ" sz="2400" dirty="0" smtClean="0"/>
              <a:t> وزن </a:t>
            </a:r>
            <a:r>
              <a:rPr lang="en-US" sz="2400" dirty="0" smtClean="0"/>
              <a:t>100 </a:t>
            </a:r>
            <a:r>
              <a:rPr lang="ar-IQ" sz="2400" dirty="0" smtClean="0"/>
              <a:t>حبة (غم)</a:t>
            </a:r>
            <a:endParaRPr lang="en-US" sz="2400" dirty="0" smtClean="0"/>
          </a:p>
          <a:p>
            <a:r>
              <a:rPr lang="en-US" sz="2400" dirty="0" smtClean="0"/>
              <a:t>: 11</a:t>
            </a:r>
            <a:r>
              <a:rPr lang="ar-IQ" sz="2400" dirty="0" smtClean="0"/>
              <a:t>حاصل الحبوب في النبات الواحد ( غم)</a:t>
            </a:r>
            <a:endParaRPr lang="en-US" sz="2400" dirty="0" smtClean="0"/>
          </a:p>
          <a:p>
            <a:r>
              <a:rPr lang="en-US" sz="2400" dirty="0" smtClean="0"/>
              <a:t>:12</a:t>
            </a:r>
            <a:r>
              <a:rPr lang="ar-IQ" sz="2400" dirty="0" smtClean="0"/>
              <a:t>النسبة المئوية للبروتين في الحبوب %</a:t>
            </a:r>
            <a:endParaRPr lang="en-US" sz="2400" dirty="0" smtClean="0"/>
          </a:p>
          <a:p>
            <a:r>
              <a:rPr lang="en-US" sz="2400" dirty="0" smtClean="0"/>
              <a:t> :13</a:t>
            </a:r>
            <a:r>
              <a:rPr lang="ar-IQ" sz="2400" dirty="0" smtClean="0"/>
              <a:t>حاصل البروتين ( غم)</a:t>
            </a:r>
            <a:endParaRPr lang="en-US" sz="2400" dirty="0" smtClean="0"/>
          </a:p>
          <a:p>
            <a:r>
              <a:rPr lang="en-US" sz="2400" dirty="0" smtClean="0"/>
              <a:t>14</a:t>
            </a:r>
            <a:r>
              <a:rPr lang="ar-IQ" sz="2400" dirty="0" smtClean="0"/>
              <a:t>:النسبة المئوية للزيت في الحبوب %</a:t>
            </a:r>
            <a:endParaRPr lang="en-US" sz="2400" dirty="0" smtClean="0"/>
          </a:p>
          <a:p>
            <a:r>
              <a:rPr lang="en-US" sz="2400" dirty="0" smtClean="0"/>
              <a:t>15</a:t>
            </a:r>
            <a:r>
              <a:rPr lang="ar-IQ" sz="2400" dirty="0" smtClean="0"/>
              <a:t>: حاصل الزيت ( غم ).</a:t>
            </a:r>
            <a:endParaRPr lang="en-US" sz="2400" dirty="0" smtClean="0"/>
          </a:p>
          <a:p>
            <a:endParaRPr lang="ar-IQ" dirty="0"/>
          </a:p>
        </p:txBody>
      </p:sp>
    </p:spTree>
    <p:custDataLst>
      <p:tags r:id="rId1"/>
    </p:custDataLst>
  </p:cSld>
  <p:clrMapOvr>
    <a:masterClrMapping/>
  </p:clrMapOvr>
  <p:transition spd="slow">
    <p:blind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1.jpg"/>
          <p:cNvPicPr>
            <a:picLocks noChangeAspect="1"/>
          </p:cNvPicPr>
          <p:nvPr/>
        </p:nvPicPr>
        <p:blipFill>
          <a:blip r:embed="rId4" cstate="print"/>
          <a:stretch>
            <a:fillRect/>
          </a:stretch>
        </p:blipFill>
        <p:spPr>
          <a:xfrm>
            <a:off x="-2286000" y="-152400"/>
            <a:ext cx="17907000" cy="7239000"/>
          </a:xfrm>
          <a:prstGeom prst="rect">
            <a:avLst/>
          </a:prstGeom>
        </p:spPr>
      </p:pic>
      <p:sp>
        <p:nvSpPr>
          <p:cNvPr id="1025" name="Rectangle 1"/>
          <p:cNvSpPr>
            <a:spLocks noChangeArrowheads="1"/>
          </p:cNvSpPr>
          <p:nvPr/>
        </p:nvSpPr>
        <p:spPr bwMode="auto">
          <a:xfrm>
            <a:off x="228600" y="2971800"/>
            <a:ext cx="824484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IQ" sz="4400" i="0" u="none" strike="noStrike" cap="none" normalizeH="0" baseline="0" dirty="0" smtClean="0">
              <a:ln>
                <a:noFill/>
              </a:ln>
              <a:solidFill>
                <a:schemeClr val="tx1"/>
              </a:solidFill>
              <a:effectLst/>
              <a:latin typeface="Arial" pitchFamily="34" charset="0"/>
              <a:cs typeface="Arial" pitchFamily="34" charset="0"/>
            </a:endParaRPr>
          </a:p>
        </p:txBody>
      </p:sp>
      <p:sp>
        <p:nvSpPr>
          <p:cNvPr id="3" name="Content Placeholder 2"/>
          <p:cNvSpPr>
            <a:spLocks noGrp="1"/>
          </p:cNvSpPr>
          <p:nvPr>
            <p:ph idx="1"/>
          </p:nvPr>
        </p:nvSpPr>
        <p:spPr>
          <a:xfrm>
            <a:off x="0" y="707064"/>
            <a:ext cx="8763000" cy="6150936"/>
          </a:xfrm>
          <a:scene3d>
            <a:camera prst="orthographicFront"/>
            <a:lightRig rig="morning" dir="tl"/>
          </a:scene3d>
          <a:sp3d>
            <a:bevelB w="139700" prst="cross"/>
          </a:sp3d>
        </p:spPr>
        <p:txBody>
          <a:bodyPr vert="horz" wrap="none" anchor="ctr" anchorCtr="1">
            <a:prstTxWarp prst="textWave2">
              <a:avLst/>
            </a:prstTxWarp>
            <a:sp3d contourW="12700">
              <a:bevelT w="25400" h="25400"/>
              <a:contourClr>
                <a:schemeClr val="accent6">
                  <a:shade val="73000"/>
                </a:schemeClr>
              </a:contourClr>
            </a:sp3d>
          </a:bodyPr>
          <a:lstStyle/>
          <a:p>
            <a:pPr algn="r" rtl="1">
              <a:buNone/>
            </a:pPr>
            <a:r>
              <a:rPr lang="en-US" sz="20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r>
              <a:rPr lang="ar-IQ" sz="2000" b="1" u="sng" dirty="0" smtClean="0">
                <a:ln w="11430">
                  <a:solidFill>
                    <a:srgbClr val="FFFF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-التحليل الاحصائي</a:t>
            </a:r>
            <a:endParaRPr lang="en-US" sz="2000" b="1" dirty="0" smtClean="0">
              <a:ln w="11430">
                <a:solidFill>
                  <a:srgbClr val="FFFF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r" rtl="1">
              <a:buNone/>
            </a:pPr>
            <a:r>
              <a:rPr lang="ar-IQ" sz="2000" b="1" dirty="0" smtClean="0">
                <a:ln w="11430">
                  <a:solidFill>
                    <a:srgbClr val="FFFF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تم تحليل البيانات احصائيا بأستخدام برنامج </a:t>
            </a:r>
            <a:r>
              <a:rPr lang="en-US" sz="2000" b="1" dirty="0" smtClean="0">
                <a:ln w="11430">
                  <a:solidFill>
                    <a:srgbClr val="FFFF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en-US" sz="2000" b="1" dirty="0" err="1" smtClean="0">
                <a:ln w="11430">
                  <a:solidFill>
                    <a:srgbClr val="FFFF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spss</a:t>
            </a:r>
            <a:r>
              <a:rPr lang="ar-IQ" sz="2000" b="1" dirty="0" smtClean="0">
                <a:ln w="11430">
                  <a:solidFill>
                    <a:srgbClr val="FFFF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وقورنت المتوسطات </a:t>
            </a:r>
          </a:p>
          <a:p>
            <a:pPr algn="r" rtl="1">
              <a:buNone/>
            </a:pPr>
            <a:r>
              <a:rPr lang="ar-IQ" sz="2000" b="1" dirty="0" smtClean="0">
                <a:ln w="11430">
                  <a:solidFill>
                    <a:srgbClr val="FFFF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باستعمال اقل فرق معنوي عند مستوى5%  </a:t>
            </a:r>
            <a:r>
              <a:rPr lang="ar-IQ" b="1" dirty="0" smtClean="0">
                <a:ln w="11430">
                  <a:solidFill>
                    <a:srgbClr val="FFFF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b="1" dirty="0" smtClean="0">
              <a:ln w="11430">
                <a:solidFill>
                  <a:srgbClr val="FFFF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ustDataLst>
      <p:tags r:id="rId1"/>
    </p:custDataLst>
  </p:cSld>
  <p:clrMapOvr>
    <a:masterClrMapping/>
  </p:clrMapOvr>
  <p:transition spd="med">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ontent Placeholder 8"/>
          <p:cNvGrpSpPr>
            <a:grpSpLocks noGrp="1"/>
          </p:cNvGrpSpPr>
          <p:nvPr>
            <p:ph idx="1"/>
          </p:nvPr>
        </p:nvGrpSpPr>
        <p:grpSpPr>
          <a:xfrm>
            <a:off x="1524000" y="457200"/>
            <a:ext cx="7010400" cy="5410200"/>
            <a:chOff x="1862138" y="260350"/>
            <a:chExt cx="5338762" cy="5253038"/>
          </a:xfrm>
        </p:grpSpPr>
        <p:sp>
          <p:nvSpPr>
            <p:cNvPr id="10" name="WordArt 3"/>
            <p:cNvSpPr>
              <a:spLocks noChangeArrowheads="1" noChangeShapeType="1" noTextEdit="1"/>
            </p:cNvSpPr>
            <p:nvPr/>
          </p:nvSpPr>
          <p:spPr bwMode="auto">
            <a:xfrm rot="21420130">
              <a:off x="1862138" y="4011613"/>
              <a:ext cx="5338762" cy="1501775"/>
            </a:xfrm>
            <a:prstGeom prst="rect">
              <a:avLst/>
            </a:prstGeom>
          </p:spPr>
          <p:txBody>
            <a:bodyPr wrap="none" fromWordArt="1">
              <a:prstTxWarp prst="textSlantUp">
                <a:avLst>
                  <a:gd name="adj" fmla="val 34301"/>
                </a:avLst>
              </a:prstTxWarp>
              <a:scene3d>
                <a:camera prst="legacyObliqueTopLeft"/>
                <a:lightRig rig="legacyFlat3" dir="t"/>
              </a:scene3d>
              <a:sp3d extrusionH="430200" prstMaterial="legacyMatte">
                <a:extrusionClr>
                  <a:srgbClr val="6600CC"/>
                </a:extrusionClr>
              </a:sp3d>
            </a:bodyPr>
            <a:lstStyle/>
            <a:p>
              <a:pPr algn="ctr"/>
              <a:r>
                <a:rPr lang="ar-IQ" sz="3600" kern="10" dirty="0" smtClean="0">
                  <a:ln w="9525">
                    <a:round/>
                    <a:headEnd/>
                    <a:tailEnd/>
                  </a:ln>
                  <a:gradFill rotWithShape="1">
                    <a:gsLst>
                      <a:gs pos="0">
                        <a:srgbClr val="6600CC"/>
                      </a:gs>
                      <a:gs pos="100000">
                        <a:srgbClr val="CC00CC"/>
                      </a:gs>
                    </a:gsLst>
                    <a:lin ang="5400000" scaled="1"/>
                  </a:gradFill>
                  <a:latin typeface="Andalus"/>
                  <a:cs typeface="Andalus"/>
                </a:rPr>
                <a:t>النتائج والمناقشة</a:t>
              </a:r>
              <a:endParaRPr lang="en-US" sz="3600" kern="10" dirty="0">
                <a:ln w="9525">
                  <a:round/>
                  <a:headEnd/>
                  <a:tailEnd/>
                </a:ln>
                <a:gradFill rotWithShape="1">
                  <a:gsLst>
                    <a:gs pos="0">
                      <a:srgbClr val="6600CC"/>
                    </a:gs>
                    <a:gs pos="100000">
                      <a:srgbClr val="CC00CC"/>
                    </a:gs>
                  </a:gsLst>
                  <a:lin ang="5400000" scaled="1"/>
                </a:gradFill>
                <a:latin typeface="Andalus"/>
                <a:cs typeface="Andalus"/>
              </a:endParaRPr>
            </a:p>
          </p:txBody>
        </p:sp>
        <p:pic>
          <p:nvPicPr>
            <p:cNvPr id="11" name="Picture 10" descr="3f1222b6e2"/>
            <p:cNvPicPr>
              <a:picLocks noChangeAspect="1" noChangeArrowheads="1" noCrop="1"/>
            </p:cNvPicPr>
            <p:nvPr/>
          </p:nvPicPr>
          <p:blipFill>
            <a:blip r:embed="rId4" cstate="print"/>
            <a:srcRect/>
            <a:stretch>
              <a:fillRect/>
            </a:stretch>
          </p:blipFill>
          <p:spPr bwMode="auto">
            <a:xfrm>
              <a:off x="2843213" y="260350"/>
              <a:ext cx="3841750" cy="3743325"/>
            </a:xfrm>
            <a:prstGeom prst="rect">
              <a:avLst/>
            </a:prstGeom>
            <a:noFill/>
            <a:ln w="9525">
              <a:noFill/>
              <a:miter lim="800000"/>
              <a:headEnd/>
              <a:tailEnd/>
            </a:ln>
          </p:spPr>
        </p:pic>
      </p:grpSp>
    </p:spTree>
    <p:custDataLst>
      <p:tags r:id="rId1"/>
    </p:custDataLst>
  </p:cSld>
  <p:clrMapOvr>
    <a:masterClrMapping/>
  </p:clrMapOvr>
  <p:transition spd="med">
    <p:cover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914403" y="685800"/>
          <a:ext cx="6705597" cy="5652135"/>
        </p:xfrm>
        <a:graphic>
          <a:graphicData uri="http://schemas.openxmlformats.org/drawingml/2006/table">
            <a:tbl>
              <a:tblPr rtl="1"/>
              <a:tblGrid>
                <a:gridCol w="1205053"/>
                <a:gridCol w="997879"/>
                <a:gridCol w="1124535"/>
                <a:gridCol w="1124535"/>
                <a:gridCol w="1124535"/>
                <a:gridCol w="1129060"/>
              </a:tblGrid>
              <a:tr h="942975">
                <a:tc>
                  <a:txBody>
                    <a:bodyPr/>
                    <a:lstStyle/>
                    <a:p>
                      <a:pPr algn="ctr" rtl="1">
                        <a:spcAft>
                          <a:spcPts val="0"/>
                        </a:spcAft>
                      </a:pPr>
                      <a:r>
                        <a:rPr lang="ar-IQ" sz="1800" b="1" dirty="0">
                          <a:latin typeface="Times New Roman"/>
                          <a:ea typeface="Times New Roman"/>
                          <a:cs typeface="Simplified Arabic"/>
                        </a:rPr>
                        <a:t>المعاملات</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IQ" sz="1800" b="1">
                          <a:latin typeface="Times New Roman"/>
                          <a:ea typeface="Times New Roman"/>
                          <a:cs typeface="Simplified Arabic"/>
                        </a:rPr>
                        <a:t>تركيز الحديد في الأوراق ملغم. كغم </a:t>
                      </a:r>
                      <a:r>
                        <a:rPr lang="ar-IQ" sz="1800" b="1" baseline="30000">
                          <a:latin typeface="Times New Roman"/>
                          <a:ea typeface="Times New Roman"/>
                          <a:cs typeface="Simplified Arabic"/>
                        </a:rPr>
                        <a:t>-</a:t>
                      </a:r>
                      <a:r>
                        <a:rPr lang="en-US" sz="1800" b="1" baseline="30000">
                          <a:latin typeface="Simplified Arabic"/>
                          <a:ea typeface="Times New Roman"/>
                        </a:rPr>
                        <a:t>1</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IQ" sz="1800" b="1">
                          <a:latin typeface="Times New Roman"/>
                          <a:ea typeface="Times New Roman"/>
                          <a:cs typeface="Simplified Arabic"/>
                        </a:rPr>
                        <a:t>النسبة المئوية للنتروجين في الأوراق </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IQ" sz="1800" b="1">
                          <a:latin typeface="Times New Roman"/>
                          <a:ea typeface="Times New Roman"/>
                          <a:cs typeface="Simplified Arabic"/>
                        </a:rPr>
                        <a:t>النسبة المئوية للفسفور في الأوراق</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IQ" sz="1800" b="1">
                          <a:latin typeface="Times New Roman"/>
                          <a:ea typeface="Times New Roman"/>
                          <a:cs typeface="Simplified Arabic"/>
                        </a:rPr>
                        <a:t>النسبة المئوية للبوتاسيوم في الأوراق</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IQ" sz="1800" b="1">
                          <a:latin typeface="Times New Roman"/>
                          <a:ea typeface="Times New Roman"/>
                          <a:cs typeface="Simplified Arabic"/>
                        </a:rPr>
                        <a:t>دليل محتوى الكلوروفيل </a:t>
                      </a:r>
                      <a:r>
                        <a:rPr lang="en-US" sz="1800" b="1">
                          <a:latin typeface="Simplified Arabic"/>
                          <a:ea typeface="Times New Roman"/>
                        </a:rPr>
                        <a:t>spad </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650">
                <a:tc>
                  <a:txBody>
                    <a:bodyPr/>
                    <a:lstStyle/>
                    <a:p>
                      <a:pPr algn="ctr" rtl="1">
                        <a:spcAft>
                          <a:spcPts val="0"/>
                        </a:spcAft>
                      </a:pPr>
                      <a:endParaRPr lang="en-US" sz="1800">
                        <a:latin typeface="Times New Roman"/>
                        <a:ea typeface="Times New Roman"/>
                      </a:endParaRPr>
                    </a:p>
                    <a:p>
                      <a:pPr algn="ctr" rtl="1">
                        <a:spcAft>
                          <a:spcPts val="0"/>
                        </a:spcAft>
                      </a:pPr>
                      <a:r>
                        <a:rPr lang="ar-IQ" sz="1800" b="1">
                          <a:latin typeface="Times New Roman"/>
                          <a:ea typeface="Times New Roman"/>
                          <a:cs typeface="Simplified Arabic"/>
                        </a:rPr>
                        <a:t>بدون الرش</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solidFill>
                            <a:srgbClr val="00B050"/>
                          </a:solidFill>
                          <a:latin typeface="Times New Roman"/>
                          <a:ea typeface="Times New Roman"/>
                        </a:rPr>
                        <a:t>47.45</a:t>
                      </a:r>
                      <a:endParaRPr lang="en-US" sz="1800" dirty="0">
                        <a:solidFill>
                          <a:srgbClr val="00B05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solidFill>
                            <a:srgbClr val="00B050"/>
                          </a:solidFill>
                          <a:latin typeface="Times New Roman"/>
                          <a:ea typeface="Times New Roman"/>
                        </a:rPr>
                        <a:t>2.20</a:t>
                      </a:r>
                      <a:endParaRPr lang="en-US" sz="1800" dirty="0">
                        <a:solidFill>
                          <a:srgbClr val="00B05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solidFill>
                            <a:srgbClr val="00B050"/>
                          </a:solidFill>
                          <a:latin typeface="Times New Roman"/>
                          <a:ea typeface="Times New Roman"/>
                        </a:rPr>
                        <a:t>0.27</a:t>
                      </a:r>
                      <a:endParaRPr lang="en-US" sz="1800" dirty="0">
                        <a:solidFill>
                          <a:srgbClr val="00B05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solidFill>
                            <a:srgbClr val="00B050"/>
                          </a:solidFill>
                          <a:latin typeface="Times New Roman"/>
                          <a:ea typeface="Times New Roman"/>
                        </a:rPr>
                        <a:t>0.97</a:t>
                      </a:r>
                      <a:endParaRPr lang="en-US" sz="1800" dirty="0">
                        <a:solidFill>
                          <a:srgbClr val="00B05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solidFill>
                            <a:srgbClr val="00B050"/>
                          </a:solidFill>
                          <a:latin typeface="Times New Roman"/>
                          <a:ea typeface="Times New Roman"/>
                        </a:rPr>
                        <a:t>42.94</a:t>
                      </a:r>
                      <a:endParaRPr lang="en-US" sz="1800" dirty="0">
                        <a:solidFill>
                          <a:srgbClr val="00B05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25">
                <a:tc>
                  <a:txBody>
                    <a:bodyPr/>
                    <a:lstStyle/>
                    <a:p>
                      <a:pPr algn="ctr" rtl="1">
                        <a:spcAft>
                          <a:spcPts val="0"/>
                        </a:spcAft>
                      </a:pPr>
                      <a:r>
                        <a:rPr lang="ar-IQ" sz="1800" b="1">
                          <a:latin typeface="Times New Roman"/>
                          <a:ea typeface="Times New Roman"/>
                          <a:cs typeface="Simplified Arabic"/>
                        </a:rPr>
                        <a:t>رش بالماء</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b="1">
                          <a:latin typeface="Times New Roman"/>
                          <a:ea typeface="Times New Roman"/>
                        </a:rPr>
                        <a:t>47.48</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a:latin typeface="Times New Roman"/>
                          <a:ea typeface="Times New Roman"/>
                        </a:rPr>
                        <a:t>2.23</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a:latin typeface="Times New Roman"/>
                          <a:ea typeface="Times New Roman"/>
                        </a:rPr>
                        <a:t>0.28</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a:latin typeface="Times New Roman"/>
                          <a:ea typeface="Times New Roman"/>
                        </a:rPr>
                        <a:t>0.98</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a:latin typeface="Times New Roman"/>
                          <a:ea typeface="Times New Roman"/>
                        </a:rPr>
                        <a:t>42.97</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650">
                <a:tc>
                  <a:txBody>
                    <a:bodyPr/>
                    <a:lstStyle/>
                    <a:p>
                      <a:pPr algn="ctr" rtl="1">
                        <a:spcAft>
                          <a:spcPts val="0"/>
                        </a:spcAft>
                      </a:pPr>
                      <a:r>
                        <a:rPr lang="ar-IQ" sz="1800" b="1">
                          <a:latin typeface="Times New Roman"/>
                          <a:ea typeface="Times New Roman"/>
                          <a:cs typeface="Simplified Arabic"/>
                        </a:rPr>
                        <a:t>تركيز الحديد </a:t>
                      </a:r>
                      <a:r>
                        <a:rPr lang="en-US" sz="1800" b="1">
                          <a:latin typeface="Simplified Arabic"/>
                          <a:ea typeface="Times New Roman"/>
                        </a:rPr>
                        <a:t>1</a:t>
                      </a:r>
                      <a:r>
                        <a:rPr lang="ar-IQ" sz="1800" b="1">
                          <a:latin typeface="Times New Roman"/>
                          <a:ea typeface="Times New Roman"/>
                          <a:cs typeface="Simplified Arabic"/>
                        </a:rPr>
                        <a:t>غم</a:t>
                      </a:r>
                      <a:endParaRPr lang="en-US" sz="1800">
                        <a:latin typeface="Times New Roman"/>
                        <a:ea typeface="Times New Roman"/>
                      </a:endParaRPr>
                    </a:p>
                    <a:p>
                      <a:pPr algn="ctr" rtl="1">
                        <a:spcAft>
                          <a:spcPts val="0"/>
                        </a:spcAft>
                      </a:pPr>
                      <a:r>
                        <a:rPr lang="ar-IQ" sz="1800" b="1">
                          <a:latin typeface="Times New Roman"/>
                          <a:ea typeface="Times New Roman"/>
                          <a:cs typeface="Simplified Arabic"/>
                        </a:rPr>
                        <a:t>لتر</a:t>
                      </a:r>
                      <a:r>
                        <a:rPr lang="ar-IQ" sz="1800" b="1" baseline="30000">
                          <a:latin typeface="Times New Roman"/>
                          <a:ea typeface="Times New Roman"/>
                          <a:cs typeface="Simplified Arabic"/>
                        </a:rPr>
                        <a:t>-</a:t>
                      </a:r>
                      <a:r>
                        <a:rPr lang="en-US" sz="1800" b="1" baseline="30000">
                          <a:latin typeface="Simplified Arabic"/>
                          <a:ea typeface="Times New Roman"/>
                        </a:rPr>
                        <a:t>1</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a:latin typeface="Times New Roman"/>
                          <a:ea typeface="Times New Roman"/>
                        </a:rPr>
                        <a:t>84.85</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a:latin typeface="Times New Roman"/>
                          <a:ea typeface="Times New Roman"/>
                        </a:rPr>
                        <a:t>3.03</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solidFill>
                            <a:schemeClr val="accent1"/>
                          </a:solidFill>
                          <a:latin typeface="Times New Roman"/>
                          <a:ea typeface="Times New Roman"/>
                        </a:rPr>
                        <a:t>0.39</a:t>
                      </a:r>
                      <a:endParaRPr lang="en-US" sz="1800" dirty="0">
                        <a:solidFill>
                          <a:schemeClr val="accent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solidFill>
                            <a:schemeClr val="tx2"/>
                          </a:solidFill>
                          <a:latin typeface="Times New Roman"/>
                          <a:ea typeface="Times New Roman"/>
                        </a:rPr>
                        <a:t>1.41</a:t>
                      </a:r>
                      <a:endParaRPr lang="en-US" sz="1800" dirty="0">
                        <a:solidFill>
                          <a:schemeClr val="tx2"/>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solidFill>
                            <a:schemeClr val="tx2"/>
                          </a:solidFill>
                          <a:latin typeface="Times New Roman"/>
                          <a:ea typeface="Times New Roman"/>
                        </a:rPr>
                        <a:t>54.65</a:t>
                      </a:r>
                      <a:endParaRPr lang="en-US" sz="1800" dirty="0">
                        <a:solidFill>
                          <a:schemeClr val="tx2"/>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650">
                <a:tc>
                  <a:txBody>
                    <a:bodyPr/>
                    <a:lstStyle/>
                    <a:p>
                      <a:pPr algn="ctr" rtl="1">
                        <a:spcAft>
                          <a:spcPts val="0"/>
                        </a:spcAft>
                      </a:pPr>
                      <a:r>
                        <a:rPr lang="ar-IQ" sz="1800" b="1">
                          <a:latin typeface="Times New Roman"/>
                          <a:ea typeface="Times New Roman"/>
                          <a:cs typeface="Simplified Arabic"/>
                        </a:rPr>
                        <a:t>تركيز الحديد </a:t>
                      </a:r>
                      <a:r>
                        <a:rPr lang="en-US" sz="1800" b="1">
                          <a:latin typeface="Simplified Arabic"/>
                          <a:ea typeface="Times New Roman"/>
                        </a:rPr>
                        <a:t>2</a:t>
                      </a:r>
                      <a:r>
                        <a:rPr lang="ar-IQ" sz="1800" b="1">
                          <a:latin typeface="Times New Roman"/>
                          <a:ea typeface="Times New Roman"/>
                          <a:cs typeface="Simplified Arabic"/>
                        </a:rPr>
                        <a:t>غم. لتر</a:t>
                      </a:r>
                      <a:r>
                        <a:rPr lang="ar-IQ" sz="1800" b="1" baseline="30000">
                          <a:latin typeface="Times New Roman"/>
                          <a:ea typeface="Times New Roman"/>
                          <a:cs typeface="Simplified Arabic"/>
                        </a:rPr>
                        <a:t>-</a:t>
                      </a:r>
                      <a:r>
                        <a:rPr lang="en-US" sz="1800" b="1" baseline="30000">
                          <a:latin typeface="Simplified Arabic"/>
                          <a:ea typeface="Times New Roman"/>
                        </a:rPr>
                        <a:t>1</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solidFill>
                            <a:schemeClr val="tx2"/>
                          </a:solidFill>
                          <a:latin typeface="Times New Roman"/>
                          <a:ea typeface="Times New Roman"/>
                        </a:rPr>
                        <a:t>99.43</a:t>
                      </a:r>
                      <a:endParaRPr lang="en-US" sz="1800" dirty="0">
                        <a:solidFill>
                          <a:schemeClr val="tx2"/>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solidFill>
                            <a:schemeClr val="tx2"/>
                          </a:solidFill>
                          <a:latin typeface="Times New Roman"/>
                          <a:ea typeface="Times New Roman"/>
                        </a:rPr>
                        <a:t>3.13</a:t>
                      </a:r>
                      <a:endParaRPr lang="en-US" sz="1800" dirty="0">
                        <a:solidFill>
                          <a:schemeClr val="tx2"/>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a:latin typeface="Times New Roman"/>
                          <a:ea typeface="Times New Roman"/>
                        </a:rPr>
                        <a:t>0.35</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a:latin typeface="Times New Roman"/>
                          <a:ea typeface="Times New Roman"/>
                        </a:rPr>
                        <a:t>1.38</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a:latin typeface="Times New Roman"/>
                          <a:ea typeface="Times New Roman"/>
                        </a:rPr>
                        <a:t>48.20</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650">
                <a:tc>
                  <a:txBody>
                    <a:bodyPr/>
                    <a:lstStyle/>
                    <a:p>
                      <a:pPr algn="ctr" rtl="1">
                        <a:spcAft>
                          <a:spcPts val="0"/>
                        </a:spcAft>
                      </a:pPr>
                      <a:r>
                        <a:rPr lang="ar-IQ" sz="1800" b="1" dirty="0">
                          <a:latin typeface="Times New Roman"/>
                          <a:ea typeface="Times New Roman"/>
                          <a:cs typeface="Simplified Arabic"/>
                        </a:rPr>
                        <a:t>تركيز البورون </a:t>
                      </a:r>
                      <a:r>
                        <a:rPr lang="en-US" sz="1800" b="1" dirty="0">
                          <a:latin typeface="Simplified Arabic"/>
                          <a:ea typeface="Times New Roman"/>
                        </a:rPr>
                        <a:t>2</a:t>
                      </a:r>
                      <a:r>
                        <a:rPr lang="ar-IQ" sz="1800" b="1" dirty="0">
                          <a:latin typeface="Times New Roman"/>
                          <a:ea typeface="Times New Roman"/>
                          <a:cs typeface="Simplified Arabic"/>
                        </a:rPr>
                        <a:t>ملغم لتر</a:t>
                      </a:r>
                      <a:r>
                        <a:rPr lang="ar-IQ" sz="1800" b="1" baseline="30000" dirty="0">
                          <a:latin typeface="Times New Roman"/>
                          <a:ea typeface="Times New Roman"/>
                          <a:cs typeface="Simplified Arabic"/>
                        </a:rPr>
                        <a:t>-</a:t>
                      </a:r>
                      <a:r>
                        <a:rPr lang="en-US" sz="1800" b="1" baseline="30000" dirty="0">
                          <a:latin typeface="Simplified Arabic"/>
                          <a:ea typeface="Times New Roman"/>
                        </a:rPr>
                        <a:t>1</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solidFill>
                            <a:schemeClr val="tx1"/>
                          </a:solidFill>
                          <a:latin typeface="Times New Roman"/>
                          <a:ea typeface="Times New Roman"/>
                        </a:rPr>
                        <a:t>36.75</a:t>
                      </a:r>
                      <a:endParaRPr lang="en-US" sz="1800"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a:latin typeface="Times New Roman"/>
                          <a:ea typeface="Times New Roman"/>
                        </a:rPr>
                        <a:t>2.55</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solidFill>
                            <a:srgbClr val="FF0000"/>
                          </a:solidFill>
                          <a:latin typeface="Times New Roman"/>
                          <a:ea typeface="Times New Roman"/>
                        </a:rPr>
                        <a:t>0.31</a:t>
                      </a:r>
                      <a:endParaRPr lang="en-US" sz="1800" dirty="0">
                        <a:solidFill>
                          <a:srgbClr val="FF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solidFill>
                            <a:srgbClr val="FF0000"/>
                          </a:solidFill>
                          <a:latin typeface="Times New Roman"/>
                          <a:ea typeface="Times New Roman"/>
                        </a:rPr>
                        <a:t>1.76</a:t>
                      </a:r>
                      <a:endParaRPr lang="en-US" sz="1800" dirty="0">
                        <a:solidFill>
                          <a:srgbClr val="FF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solidFill>
                            <a:srgbClr val="FF0000"/>
                          </a:solidFill>
                          <a:latin typeface="Times New Roman"/>
                          <a:ea typeface="Times New Roman"/>
                        </a:rPr>
                        <a:t>50.66</a:t>
                      </a:r>
                      <a:endParaRPr lang="en-US" sz="1800" dirty="0">
                        <a:solidFill>
                          <a:srgbClr val="FF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650">
                <a:tc>
                  <a:txBody>
                    <a:bodyPr/>
                    <a:lstStyle/>
                    <a:p>
                      <a:pPr algn="ctr" rtl="1">
                        <a:spcAft>
                          <a:spcPts val="0"/>
                        </a:spcAft>
                      </a:pPr>
                      <a:r>
                        <a:rPr lang="ar-IQ" sz="1800" b="1" dirty="0">
                          <a:latin typeface="Times New Roman"/>
                          <a:ea typeface="Times New Roman"/>
                          <a:cs typeface="Simplified Arabic"/>
                        </a:rPr>
                        <a:t>تركيز البورون</a:t>
                      </a:r>
                      <a:endParaRPr lang="en-US" sz="1800" dirty="0">
                        <a:latin typeface="Times New Roman"/>
                        <a:ea typeface="Times New Roman"/>
                      </a:endParaRPr>
                    </a:p>
                    <a:p>
                      <a:pPr algn="ctr" rtl="1">
                        <a:spcAft>
                          <a:spcPts val="0"/>
                        </a:spcAft>
                      </a:pPr>
                      <a:r>
                        <a:rPr lang="en-US" sz="1800" b="1" dirty="0">
                          <a:latin typeface="Simplified Arabic"/>
                          <a:ea typeface="Times New Roman"/>
                        </a:rPr>
                        <a:t>4</a:t>
                      </a:r>
                      <a:r>
                        <a:rPr lang="ar-IQ" sz="1800" b="1" dirty="0">
                          <a:latin typeface="Times New Roman"/>
                          <a:ea typeface="Times New Roman"/>
                          <a:cs typeface="Simplified Arabic"/>
                        </a:rPr>
                        <a:t>ملغم.لتر</a:t>
                      </a:r>
                      <a:r>
                        <a:rPr lang="ar-IQ" sz="1800" b="1" baseline="30000" dirty="0">
                          <a:latin typeface="Times New Roman"/>
                          <a:ea typeface="Times New Roman"/>
                          <a:cs typeface="Simplified Arabic"/>
                        </a:rPr>
                        <a:t>-</a:t>
                      </a:r>
                      <a:r>
                        <a:rPr lang="en-US" sz="1800" b="1" baseline="30000" dirty="0">
                          <a:latin typeface="Simplified Arabic"/>
                          <a:ea typeface="Times New Roman"/>
                        </a:rPr>
                        <a:t>1</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solidFill>
                            <a:srgbClr val="FF0000"/>
                          </a:solidFill>
                          <a:latin typeface="Times New Roman"/>
                          <a:ea typeface="Times New Roman"/>
                        </a:rPr>
                        <a:t>32.23</a:t>
                      </a:r>
                      <a:endParaRPr lang="en-US" sz="1800" dirty="0">
                        <a:solidFill>
                          <a:srgbClr val="FF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solidFill>
                            <a:srgbClr val="FF0000"/>
                          </a:solidFill>
                          <a:latin typeface="Times New Roman"/>
                          <a:ea typeface="Times New Roman"/>
                        </a:rPr>
                        <a:t>2.70</a:t>
                      </a:r>
                      <a:endParaRPr lang="en-US" sz="1800" dirty="0">
                        <a:solidFill>
                          <a:srgbClr val="FF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a:latin typeface="Times New Roman"/>
                          <a:ea typeface="Times New Roman"/>
                        </a:rPr>
                        <a:t>0.29</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a:latin typeface="Times New Roman"/>
                          <a:ea typeface="Times New Roman"/>
                        </a:rPr>
                        <a:t>1.60</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a:latin typeface="Times New Roman"/>
                          <a:ea typeface="Times New Roman"/>
                        </a:rPr>
                        <a:t>46.06</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650">
                <a:tc>
                  <a:txBody>
                    <a:bodyPr/>
                    <a:lstStyle/>
                    <a:p>
                      <a:pPr algn="ctr" rtl="1">
                        <a:spcAft>
                          <a:spcPts val="0"/>
                        </a:spcAft>
                      </a:pPr>
                      <a:r>
                        <a:rPr lang="en-US" sz="1800" b="1">
                          <a:latin typeface="Simplified Arabic"/>
                          <a:ea typeface="Times New Roman"/>
                        </a:rPr>
                        <a:t>L.S.D P&lt;  0.05  %</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a:latin typeface="Times New Roman"/>
                          <a:ea typeface="Times New Roman"/>
                        </a:rPr>
                        <a:t>1.285</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a:latin typeface="Times New Roman"/>
                          <a:ea typeface="Times New Roman"/>
                        </a:rPr>
                        <a:t>1.372</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a:latin typeface="Times New Roman"/>
                          <a:ea typeface="Times New Roman"/>
                        </a:rPr>
                        <a:t>0.053</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a:latin typeface="Times New Roman"/>
                          <a:ea typeface="Times New Roman"/>
                        </a:rPr>
                        <a:t>0.140</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800" b="1" dirty="0">
                          <a:latin typeface="Times New Roman"/>
                          <a:ea typeface="Times New Roman"/>
                        </a:rPr>
                        <a:t>2.644</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4033" name="Rectangle 1"/>
          <p:cNvSpPr>
            <a:spLocks noChangeArrowheads="1"/>
          </p:cNvSpPr>
          <p:nvPr/>
        </p:nvSpPr>
        <p:spPr bwMode="auto">
          <a:xfrm>
            <a:off x="0" y="0"/>
            <a:ext cx="7938392"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IQ" sz="1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جدول ( </a:t>
            </a:r>
            <a:r>
              <a:rPr kumimoji="0" lang="en-US" sz="1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(1</a:t>
            </a:r>
            <a:r>
              <a:rPr kumimoji="0" lang="ar-IQ" sz="18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تاثير</a:t>
            </a:r>
            <a:r>
              <a:rPr kumimoji="0" lang="ar-IQ" sz="1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رش الحديد والبورون على تركيز الحديد </a:t>
            </a:r>
            <a:r>
              <a:rPr kumimoji="0" lang="ar-IQ" sz="18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و</a:t>
            </a:r>
            <a:r>
              <a:rPr kumimoji="0" lang="ar-IQ" sz="1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en-US" sz="1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NPK</a:t>
            </a:r>
            <a:r>
              <a:rPr kumimoji="0" lang="ar-IQ" sz="1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ودليل محتوى الكلوروفيل في الأوراق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2"/>
          <p:cNvGraphicFramePr>
            <a:graphicFrameLocks noChangeAspect="1"/>
          </p:cNvGraphicFramePr>
          <p:nvPr/>
        </p:nvGraphicFramePr>
        <p:xfrm>
          <a:off x="428596" y="555603"/>
          <a:ext cx="7662862" cy="6302397"/>
        </p:xfrm>
        <a:graphic>
          <a:graphicData uri="http://schemas.openxmlformats.org/presentationml/2006/ole">
            <p:oleObj spid="_x0000_s37890" name="مستند" r:id="rId3" imgW="5988600" imgH="4981680" progId="Word.Document.12">
              <p:embed/>
            </p:oleObj>
          </a:graphicData>
        </a:graphic>
      </p:graphicFrame>
      <p:sp>
        <p:nvSpPr>
          <p:cNvPr id="5" name="مربع نص 4"/>
          <p:cNvSpPr txBox="1"/>
          <p:nvPr/>
        </p:nvSpPr>
        <p:spPr>
          <a:xfrm>
            <a:off x="3286116" y="0"/>
            <a:ext cx="2980337" cy="369332"/>
          </a:xfrm>
          <a:prstGeom prst="rect">
            <a:avLst/>
          </a:prstGeom>
          <a:noFill/>
        </p:spPr>
        <p:txBody>
          <a:bodyPr wrap="square" rtlCol="1">
            <a:spAutoFit/>
          </a:bodyPr>
          <a:lstStyle/>
          <a:p>
            <a:endParaRPr lang="ar-IQ" dirty="0"/>
          </a:p>
        </p:txBody>
      </p:sp>
      <p:sp>
        <p:nvSpPr>
          <p:cNvPr id="6" name="مستطيل 5"/>
          <p:cNvSpPr/>
          <p:nvPr/>
        </p:nvSpPr>
        <p:spPr>
          <a:xfrm>
            <a:off x="1071538" y="1"/>
            <a:ext cx="6858048" cy="369332"/>
          </a:xfrm>
          <a:prstGeom prst="rect">
            <a:avLst/>
          </a:prstGeom>
        </p:spPr>
        <p:txBody>
          <a:bodyPr wrap="square">
            <a:spAutoFit/>
          </a:bodyPr>
          <a:lstStyle/>
          <a:p>
            <a:pPr lvl="0" algn="ctr" fontAlgn="base">
              <a:spcBef>
                <a:spcPct val="0"/>
              </a:spcBef>
              <a:spcAft>
                <a:spcPct val="0"/>
              </a:spcAft>
            </a:pPr>
            <a:r>
              <a:rPr lang="ar-IQ" b="1" dirty="0" smtClean="0">
                <a:latin typeface="Simplified Arabic" pitchFamily="18" charset="-78"/>
                <a:ea typeface="Times New Roman" pitchFamily="18" charset="0"/>
                <a:cs typeface="Simplified Arabic" pitchFamily="18" charset="-78"/>
              </a:rPr>
              <a:t>جدول (</a:t>
            </a:r>
            <a:r>
              <a:rPr lang="en-US" b="1" dirty="0" smtClean="0">
                <a:latin typeface="Simplified Arabic" pitchFamily="18" charset="-78"/>
                <a:ea typeface="Times New Roman" pitchFamily="18" charset="0"/>
                <a:cs typeface="Simplified Arabic" pitchFamily="18" charset="-78"/>
              </a:rPr>
              <a:t>2</a:t>
            </a:r>
            <a:r>
              <a:rPr lang="ar-IQ" b="1" dirty="0" smtClean="0">
                <a:latin typeface="Simplified Arabic" pitchFamily="18" charset="-78"/>
                <a:ea typeface="Times New Roman" pitchFamily="18" charset="0"/>
                <a:cs typeface="Simplified Arabic" pitchFamily="18" charset="-78"/>
              </a:rPr>
              <a:t>) تأثير رش الحديد </a:t>
            </a:r>
            <a:r>
              <a:rPr lang="ar-IQ" b="1" dirty="0" err="1" smtClean="0">
                <a:latin typeface="Simplified Arabic" pitchFamily="18" charset="-78"/>
                <a:ea typeface="Times New Roman" pitchFamily="18" charset="0"/>
                <a:cs typeface="Simplified Arabic" pitchFamily="18" charset="-78"/>
              </a:rPr>
              <a:t>والبورون</a:t>
            </a:r>
            <a:r>
              <a:rPr lang="ar-IQ" b="1" dirty="0" smtClean="0">
                <a:latin typeface="Simplified Arabic" pitchFamily="18" charset="-78"/>
                <a:ea typeface="Times New Roman" pitchFamily="18" charset="0"/>
                <a:cs typeface="Simplified Arabic" pitchFamily="18" charset="-78"/>
              </a:rPr>
              <a:t> في بعض صفات النمو الخضري للذرة الصفراء </a:t>
            </a:r>
            <a:endParaRPr lang="ar-IQ"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4348" y="214290"/>
            <a:ext cx="7286676" cy="400110"/>
          </a:xfrm>
          <a:prstGeom prst="rect">
            <a:avLst/>
          </a:prstGeom>
        </p:spPr>
        <p:txBody>
          <a:bodyPr wrap="square">
            <a:spAutoFit/>
          </a:bodyPr>
          <a:lstStyle/>
          <a:p>
            <a:pPr lvl="0" algn="ctr" fontAlgn="base">
              <a:spcBef>
                <a:spcPct val="0"/>
              </a:spcBef>
              <a:spcAft>
                <a:spcPct val="0"/>
              </a:spcAft>
            </a:pPr>
            <a:r>
              <a:rPr lang="ar-IQ" sz="2000" b="1" dirty="0" smtClean="0">
                <a:latin typeface="Simplified Arabic" pitchFamily="18" charset="-78"/>
                <a:ea typeface="Times New Roman" pitchFamily="18" charset="0"/>
                <a:cs typeface="Simplified Arabic" pitchFamily="18" charset="-78"/>
              </a:rPr>
              <a:t>جدول ( </a:t>
            </a:r>
            <a:r>
              <a:rPr lang="en-US" sz="2000" b="1" dirty="0" smtClean="0">
                <a:latin typeface="Simplified Arabic" pitchFamily="18" charset="-78"/>
                <a:ea typeface="Times New Roman" pitchFamily="18" charset="0"/>
                <a:cs typeface="Simplified Arabic" pitchFamily="18" charset="-78"/>
              </a:rPr>
              <a:t>3</a:t>
            </a:r>
            <a:r>
              <a:rPr lang="ar-IQ" sz="2000" b="1" dirty="0" smtClean="0">
                <a:latin typeface="Simplified Arabic" pitchFamily="18" charset="-78"/>
                <a:ea typeface="Times New Roman" pitchFamily="18" charset="0"/>
                <a:cs typeface="Simplified Arabic" pitchFamily="18" charset="-78"/>
              </a:rPr>
              <a:t>): تأثير رش الحديد والبورون في حاصل ومكونات حاصل الكمية  </a:t>
            </a:r>
            <a:endParaRPr lang="ar-IQ" sz="2000" dirty="0" smtClean="0">
              <a:latin typeface="Arial" pitchFamily="34" charset="0"/>
              <a:cs typeface="Arial" pitchFamily="34" charset="0"/>
            </a:endParaRPr>
          </a:p>
        </p:txBody>
      </p:sp>
      <p:sp>
        <p:nvSpPr>
          <p:cNvPr id="4" name="مربع نص 3"/>
          <p:cNvSpPr txBox="1"/>
          <p:nvPr/>
        </p:nvSpPr>
        <p:spPr>
          <a:xfrm>
            <a:off x="1000100" y="1142984"/>
            <a:ext cx="7614285" cy="369332"/>
          </a:xfrm>
          <a:prstGeom prst="rect">
            <a:avLst/>
          </a:prstGeom>
          <a:noFill/>
        </p:spPr>
        <p:txBody>
          <a:bodyPr wrap="square" rtlCol="1">
            <a:spAutoFit/>
          </a:bodyPr>
          <a:lstStyle/>
          <a:p>
            <a:r>
              <a:rPr lang="ar-IQ" dirty="0" smtClean="0"/>
              <a:t>  </a:t>
            </a:r>
            <a:endParaRPr lang="ar-IQ" dirty="0"/>
          </a:p>
        </p:txBody>
      </p:sp>
      <p:sp>
        <p:nvSpPr>
          <p:cNvPr id="5" name="مربع نص 4"/>
          <p:cNvSpPr txBox="1"/>
          <p:nvPr/>
        </p:nvSpPr>
        <p:spPr>
          <a:xfrm>
            <a:off x="1152500" y="571480"/>
            <a:ext cx="7614285" cy="369332"/>
          </a:xfrm>
          <a:prstGeom prst="rect">
            <a:avLst/>
          </a:prstGeom>
          <a:noFill/>
        </p:spPr>
        <p:txBody>
          <a:bodyPr wrap="square" rtlCol="1">
            <a:spAutoFit/>
          </a:bodyPr>
          <a:lstStyle/>
          <a:p>
            <a:r>
              <a:rPr lang="ar-IQ" dirty="0" smtClean="0"/>
              <a:t>  </a:t>
            </a:r>
            <a:endParaRPr lang="ar-IQ" dirty="0"/>
          </a:p>
        </p:txBody>
      </p:sp>
      <p:graphicFrame>
        <p:nvGraphicFramePr>
          <p:cNvPr id="6" name="جدول 5"/>
          <p:cNvGraphicFramePr>
            <a:graphicFrameLocks noGrp="1"/>
          </p:cNvGraphicFramePr>
          <p:nvPr/>
        </p:nvGraphicFramePr>
        <p:xfrm>
          <a:off x="928662" y="857230"/>
          <a:ext cx="7715304" cy="5493053"/>
        </p:xfrm>
        <a:graphic>
          <a:graphicData uri="http://schemas.openxmlformats.org/drawingml/2006/table">
            <a:tbl>
              <a:tblPr rtl="1"/>
              <a:tblGrid>
                <a:gridCol w="1322504"/>
                <a:gridCol w="1321446"/>
                <a:gridCol w="1306657"/>
                <a:gridCol w="1286588"/>
                <a:gridCol w="1305602"/>
                <a:gridCol w="1172507"/>
              </a:tblGrid>
              <a:tr h="1309741">
                <a:tc>
                  <a:txBody>
                    <a:bodyPr/>
                    <a:lstStyle/>
                    <a:p>
                      <a:pPr algn="r" rtl="1">
                        <a:lnSpc>
                          <a:spcPct val="115000"/>
                        </a:lnSpc>
                        <a:spcAft>
                          <a:spcPts val="0"/>
                        </a:spcAft>
                      </a:pPr>
                      <a:r>
                        <a:rPr lang="ar-IQ" sz="1800" b="1" dirty="0">
                          <a:latin typeface="Calibri"/>
                          <a:ea typeface="Times New Roman"/>
                          <a:cs typeface="Arial"/>
                        </a:rPr>
                        <a:t>المعاملات </a:t>
                      </a:r>
                      <a:endParaRPr lang="en-US" sz="18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IQ" sz="1800" b="1" dirty="0">
                          <a:latin typeface="Calibri"/>
                          <a:ea typeface="Times New Roman"/>
                          <a:cs typeface="Arial"/>
                        </a:rPr>
                        <a:t> عدد العرانيص في النبات الواحد </a:t>
                      </a:r>
                      <a:endParaRPr lang="en-US" sz="18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IQ" sz="1800" b="1" dirty="0">
                          <a:latin typeface="Calibri"/>
                          <a:ea typeface="Times New Roman"/>
                          <a:cs typeface="Arial"/>
                        </a:rPr>
                        <a:t>عدد الصفوف في عرنوص </a:t>
                      </a:r>
                      <a:r>
                        <a:rPr lang="ar-IQ" sz="1800" b="1" baseline="30000" dirty="0">
                          <a:latin typeface="Calibri"/>
                          <a:ea typeface="Times New Roman"/>
                          <a:cs typeface="Arial"/>
                        </a:rPr>
                        <a:t>-</a:t>
                      </a:r>
                      <a:r>
                        <a:rPr lang="en-US" sz="1800" b="1" baseline="30000" dirty="0">
                          <a:latin typeface="Calibri"/>
                          <a:ea typeface="Times New Roman"/>
                          <a:cs typeface="Arial"/>
                        </a:rPr>
                        <a:t>1</a:t>
                      </a:r>
                      <a:endParaRPr lang="en-US" sz="18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IQ" sz="1800" b="1">
                          <a:latin typeface="Calibri"/>
                          <a:ea typeface="Times New Roman"/>
                          <a:cs typeface="Arial"/>
                        </a:rPr>
                        <a:t>عدد الحبوب في الصف الواحد</a:t>
                      </a:r>
                      <a:endParaRPr lang="en-US" sz="18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IQ" sz="1800" b="1">
                          <a:latin typeface="Calibri"/>
                          <a:ea typeface="Times New Roman"/>
                          <a:cs typeface="Arial"/>
                        </a:rPr>
                        <a:t>وزن </a:t>
                      </a:r>
                      <a:r>
                        <a:rPr lang="en-US" sz="1800" b="1">
                          <a:latin typeface="Calibri"/>
                          <a:ea typeface="Times New Roman"/>
                          <a:cs typeface="Arial"/>
                        </a:rPr>
                        <a:t>100</a:t>
                      </a:r>
                      <a:r>
                        <a:rPr lang="ar-IQ" sz="1800" b="1">
                          <a:latin typeface="Calibri"/>
                          <a:ea typeface="Times New Roman"/>
                          <a:cs typeface="Arial"/>
                        </a:rPr>
                        <a:t>حبة (غم)</a:t>
                      </a:r>
                      <a:endParaRPr lang="en-US" sz="18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IQ" sz="1800" b="1">
                          <a:latin typeface="Calibri"/>
                          <a:ea typeface="Times New Roman"/>
                          <a:cs typeface="Arial"/>
                        </a:rPr>
                        <a:t>حاصل الحبوب في النبات الواحد ( غم )</a:t>
                      </a:r>
                      <a:endParaRPr lang="en-US" sz="18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234">
                <a:tc>
                  <a:txBody>
                    <a:bodyPr/>
                    <a:lstStyle/>
                    <a:p>
                      <a:pPr algn="r" rtl="1">
                        <a:lnSpc>
                          <a:spcPct val="115000"/>
                        </a:lnSpc>
                        <a:spcAft>
                          <a:spcPts val="0"/>
                        </a:spcAft>
                      </a:pPr>
                      <a:r>
                        <a:rPr lang="ar-IQ" sz="1800" b="1">
                          <a:latin typeface="Calibri"/>
                          <a:ea typeface="Times New Roman"/>
                          <a:cs typeface="Arial"/>
                        </a:rPr>
                        <a:t>بدون الرش </a:t>
                      </a:r>
                      <a:endParaRPr lang="en-US" sz="18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b="1" dirty="0">
                          <a:solidFill>
                            <a:schemeClr val="tx1"/>
                          </a:solidFill>
                          <a:latin typeface="Calibri"/>
                          <a:ea typeface="Times New Roman"/>
                          <a:cs typeface="Arial"/>
                        </a:rPr>
                        <a:t>1.13</a:t>
                      </a:r>
                      <a:endParaRPr lang="en-US" sz="1800"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dirty="0">
                          <a:solidFill>
                            <a:srgbClr val="00B050"/>
                          </a:solidFill>
                          <a:latin typeface="Calibri"/>
                          <a:ea typeface="Times New Roman"/>
                          <a:cs typeface="Arial"/>
                        </a:rPr>
                        <a:t>12.98</a:t>
                      </a:r>
                      <a:endParaRPr lang="en-US" sz="1800" dirty="0">
                        <a:solidFill>
                          <a:srgbClr val="00B05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dirty="0">
                          <a:solidFill>
                            <a:srgbClr val="00B050"/>
                          </a:solidFill>
                          <a:latin typeface="Calibri"/>
                          <a:ea typeface="Times New Roman"/>
                          <a:cs typeface="Arial"/>
                        </a:rPr>
                        <a:t>14.00</a:t>
                      </a:r>
                      <a:endParaRPr lang="en-US" sz="1800" dirty="0">
                        <a:solidFill>
                          <a:srgbClr val="00B05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dirty="0">
                          <a:solidFill>
                            <a:srgbClr val="00B050"/>
                          </a:solidFill>
                          <a:latin typeface="Calibri"/>
                          <a:ea typeface="Times New Roman"/>
                          <a:cs typeface="Arial"/>
                        </a:rPr>
                        <a:t>25.96</a:t>
                      </a:r>
                      <a:endParaRPr lang="en-US" sz="1800" dirty="0">
                        <a:solidFill>
                          <a:srgbClr val="00B05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dirty="0">
                          <a:solidFill>
                            <a:srgbClr val="00B050"/>
                          </a:solidFill>
                          <a:latin typeface="Calibri"/>
                          <a:ea typeface="Times New Roman"/>
                          <a:cs typeface="Arial"/>
                        </a:rPr>
                        <a:t>47.09</a:t>
                      </a:r>
                      <a:endParaRPr lang="en-US" sz="1800" dirty="0">
                        <a:solidFill>
                          <a:srgbClr val="00B05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234">
                <a:tc>
                  <a:txBody>
                    <a:bodyPr/>
                    <a:lstStyle/>
                    <a:p>
                      <a:pPr algn="r" rtl="1">
                        <a:lnSpc>
                          <a:spcPct val="115000"/>
                        </a:lnSpc>
                        <a:spcAft>
                          <a:spcPts val="0"/>
                        </a:spcAft>
                      </a:pPr>
                      <a:r>
                        <a:rPr lang="ar-IQ" sz="1800" b="1">
                          <a:latin typeface="Calibri"/>
                          <a:ea typeface="Times New Roman"/>
                          <a:cs typeface="Arial"/>
                        </a:rPr>
                        <a:t>الرش بالماء </a:t>
                      </a:r>
                      <a:endParaRPr lang="en-US" sz="18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b="1">
                          <a:latin typeface="Calibri"/>
                          <a:ea typeface="Times New Roman"/>
                          <a:cs typeface="Arial"/>
                        </a:rPr>
                        <a:t>1.25</a:t>
                      </a:r>
                      <a:endParaRPr lang="en-US" sz="18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a:latin typeface="Calibri"/>
                          <a:ea typeface="Times New Roman"/>
                          <a:cs typeface="Arial"/>
                        </a:rPr>
                        <a:t>13.30</a:t>
                      </a:r>
                      <a:endParaRPr lang="en-US" sz="18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a:latin typeface="Calibri"/>
                          <a:ea typeface="Times New Roman"/>
                          <a:cs typeface="Arial"/>
                        </a:rPr>
                        <a:t>14.30</a:t>
                      </a:r>
                      <a:endParaRPr lang="en-US" sz="18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a:latin typeface="Calibri"/>
                          <a:ea typeface="Times New Roman"/>
                          <a:cs typeface="Arial"/>
                        </a:rPr>
                        <a:t>26.45</a:t>
                      </a:r>
                      <a:endParaRPr lang="en-US" sz="18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a:latin typeface="Calibri"/>
                          <a:ea typeface="Times New Roman"/>
                          <a:cs typeface="Arial"/>
                        </a:rPr>
                        <a:t>49.73</a:t>
                      </a:r>
                      <a:endParaRPr lang="en-US" sz="18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4153">
                <a:tc>
                  <a:txBody>
                    <a:bodyPr/>
                    <a:lstStyle/>
                    <a:p>
                      <a:pPr algn="r" rtl="1">
                        <a:lnSpc>
                          <a:spcPct val="115000"/>
                        </a:lnSpc>
                        <a:spcAft>
                          <a:spcPts val="0"/>
                        </a:spcAft>
                      </a:pPr>
                      <a:r>
                        <a:rPr lang="ar-IQ" sz="1800" b="1">
                          <a:latin typeface="Calibri"/>
                          <a:ea typeface="Times New Roman"/>
                          <a:cs typeface="Arial"/>
                        </a:rPr>
                        <a:t>تركيز الحديد </a:t>
                      </a:r>
                      <a:r>
                        <a:rPr lang="en-US" sz="1800" b="1">
                          <a:latin typeface="Calibri"/>
                          <a:ea typeface="Times New Roman"/>
                          <a:cs typeface="Arial"/>
                        </a:rPr>
                        <a:t>1</a:t>
                      </a:r>
                      <a:r>
                        <a:rPr lang="ar-IQ" sz="1800" b="1">
                          <a:latin typeface="Calibri"/>
                          <a:ea typeface="Times New Roman"/>
                          <a:cs typeface="Arial"/>
                        </a:rPr>
                        <a:t>غم . لتر</a:t>
                      </a:r>
                      <a:r>
                        <a:rPr lang="ar-IQ" sz="1800" b="1" baseline="30000">
                          <a:latin typeface="Calibri"/>
                          <a:ea typeface="Times New Roman"/>
                          <a:cs typeface="Arial"/>
                        </a:rPr>
                        <a:t>-</a:t>
                      </a:r>
                      <a:r>
                        <a:rPr lang="en-US" sz="1800" b="1" baseline="30000">
                          <a:latin typeface="Calibri"/>
                          <a:ea typeface="Times New Roman"/>
                          <a:cs typeface="Arial"/>
                        </a:rPr>
                        <a:t>1</a:t>
                      </a:r>
                      <a:endParaRPr lang="en-US" sz="18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b="1">
                          <a:latin typeface="Calibri"/>
                          <a:ea typeface="Times New Roman"/>
                          <a:cs typeface="Arial"/>
                        </a:rPr>
                        <a:t>1.40</a:t>
                      </a:r>
                      <a:endParaRPr lang="en-US" sz="18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dirty="0">
                          <a:solidFill>
                            <a:schemeClr val="accent1"/>
                          </a:solidFill>
                          <a:latin typeface="Calibri"/>
                          <a:ea typeface="Times New Roman"/>
                          <a:cs typeface="Arial"/>
                        </a:rPr>
                        <a:t>16.59</a:t>
                      </a:r>
                      <a:endParaRPr lang="en-US" sz="1800" dirty="0">
                        <a:solidFill>
                          <a:schemeClr val="accent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dirty="0">
                          <a:solidFill>
                            <a:schemeClr val="accent1"/>
                          </a:solidFill>
                          <a:latin typeface="Calibri"/>
                          <a:ea typeface="Times New Roman"/>
                          <a:cs typeface="Arial"/>
                        </a:rPr>
                        <a:t>20.96</a:t>
                      </a:r>
                      <a:endParaRPr lang="en-US" sz="1800" dirty="0">
                        <a:solidFill>
                          <a:schemeClr val="accent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dirty="0">
                          <a:solidFill>
                            <a:srgbClr val="0070C0"/>
                          </a:solidFill>
                          <a:latin typeface="Calibri"/>
                          <a:ea typeface="Times New Roman"/>
                          <a:cs typeface="Arial"/>
                        </a:rPr>
                        <a:t>33.73</a:t>
                      </a:r>
                      <a:endParaRPr lang="en-US" sz="1800" dirty="0">
                        <a:solidFill>
                          <a:srgbClr val="0070C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a:latin typeface="Calibri"/>
                          <a:ea typeface="Times New Roman"/>
                          <a:cs typeface="Arial"/>
                        </a:rPr>
                        <a:t>67.15</a:t>
                      </a:r>
                      <a:endParaRPr lang="en-US" sz="18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4153">
                <a:tc>
                  <a:txBody>
                    <a:bodyPr/>
                    <a:lstStyle/>
                    <a:p>
                      <a:pPr algn="r" rtl="1">
                        <a:lnSpc>
                          <a:spcPct val="115000"/>
                        </a:lnSpc>
                        <a:spcAft>
                          <a:spcPts val="0"/>
                        </a:spcAft>
                      </a:pPr>
                      <a:r>
                        <a:rPr lang="ar-IQ" sz="1800" b="1">
                          <a:latin typeface="Calibri"/>
                          <a:ea typeface="Times New Roman"/>
                          <a:cs typeface="Arial"/>
                        </a:rPr>
                        <a:t>تركيز الحديد </a:t>
                      </a:r>
                      <a:r>
                        <a:rPr lang="en-US" sz="1800" b="1">
                          <a:latin typeface="Calibri"/>
                          <a:ea typeface="Times New Roman"/>
                          <a:cs typeface="Arial"/>
                        </a:rPr>
                        <a:t>2</a:t>
                      </a:r>
                      <a:r>
                        <a:rPr lang="ar-IQ" sz="1800" b="1">
                          <a:latin typeface="Calibri"/>
                          <a:ea typeface="Times New Roman"/>
                          <a:cs typeface="Arial"/>
                        </a:rPr>
                        <a:t>غم . لتر</a:t>
                      </a:r>
                      <a:r>
                        <a:rPr lang="ar-IQ" sz="1800" b="1" baseline="30000">
                          <a:latin typeface="Calibri"/>
                          <a:ea typeface="Times New Roman"/>
                          <a:cs typeface="Arial"/>
                        </a:rPr>
                        <a:t>-</a:t>
                      </a:r>
                      <a:r>
                        <a:rPr lang="en-US" sz="1800" b="1" baseline="30000">
                          <a:latin typeface="Calibri"/>
                          <a:ea typeface="Times New Roman"/>
                          <a:cs typeface="Arial"/>
                        </a:rPr>
                        <a:t>1</a:t>
                      </a:r>
                      <a:endParaRPr lang="en-US" sz="18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b="1">
                          <a:latin typeface="Calibri"/>
                          <a:ea typeface="Times New Roman"/>
                          <a:cs typeface="Arial"/>
                        </a:rPr>
                        <a:t>1.50</a:t>
                      </a:r>
                      <a:endParaRPr lang="en-US" sz="18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a:latin typeface="Calibri"/>
                          <a:ea typeface="Times New Roman"/>
                          <a:cs typeface="Arial"/>
                        </a:rPr>
                        <a:t>14.33</a:t>
                      </a:r>
                      <a:endParaRPr lang="en-US" sz="18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a:latin typeface="Calibri"/>
                          <a:ea typeface="Times New Roman"/>
                          <a:cs typeface="Arial"/>
                        </a:rPr>
                        <a:t>17.22</a:t>
                      </a:r>
                      <a:endParaRPr lang="en-US" sz="18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a:latin typeface="Calibri"/>
                          <a:ea typeface="Times New Roman"/>
                          <a:cs typeface="Arial"/>
                        </a:rPr>
                        <a:t>28.71</a:t>
                      </a:r>
                      <a:endParaRPr lang="en-US" sz="18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dirty="0">
                          <a:solidFill>
                            <a:schemeClr val="accent1"/>
                          </a:solidFill>
                          <a:latin typeface="Calibri"/>
                          <a:ea typeface="Times New Roman"/>
                          <a:cs typeface="Arial"/>
                        </a:rPr>
                        <a:t>71.32</a:t>
                      </a:r>
                      <a:endParaRPr lang="en-US" sz="1800" dirty="0">
                        <a:solidFill>
                          <a:schemeClr val="accent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4153">
                <a:tc>
                  <a:txBody>
                    <a:bodyPr/>
                    <a:lstStyle/>
                    <a:p>
                      <a:pPr algn="r" rtl="1">
                        <a:lnSpc>
                          <a:spcPct val="115000"/>
                        </a:lnSpc>
                        <a:spcAft>
                          <a:spcPts val="0"/>
                        </a:spcAft>
                      </a:pPr>
                      <a:r>
                        <a:rPr lang="ar-IQ" sz="1800" b="1" dirty="0">
                          <a:latin typeface="Calibri"/>
                          <a:ea typeface="Times New Roman"/>
                          <a:cs typeface="Arial"/>
                        </a:rPr>
                        <a:t>تركيز البورون </a:t>
                      </a:r>
                      <a:r>
                        <a:rPr lang="en-US" sz="1800" b="1" dirty="0">
                          <a:latin typeface="Calibri"/>
                          <a:ea typeface="Times New Roman"/>
                          <a:cs typeface="Arial"/>
                        </a:rPr>
                        <a:t>2</a:t>
                      </a:r>
                      <a:r>
                        <a:rPr lang="ar-IQ" sz="1800" b="1" dirty="0">
                          <a:latin typeface="Calibri"/>
                          <a:ea typeface="Times New Roman"/>
                          <a:cs typeface="Arial"/>
                        </a:rPr>
                        <a:t>ملغم . لتر-</a:t>
                      </a:r>
                      <a:r>
                        <a:rPr lang="en-US" sz="1800" b="1" baseline="30000" dirty="0">
                          <a:latin typeface="Calibri"/>
                          <a:ea typeface="Times New Roman"/>
                          <a:cs typeface="Arial"/>
                        </a:rPr>
                        <a:t>1</a:t>
                      </a:r>
                      <a:endParaRPr lang="en-US" sz="18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a:latin typeface="Calibri"/>
                          <a:ea typeface="Times New Roman"/>
                          <a:cs typeface="Arial"/>
                        </a:rPr>
                        <a:t>1.26</a:t>
                      </a:r>
                      <a:endParaRPr lang="en-US" sz="18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a:latin typeface="Calibri"/>
                          <a:ea typeface="Times New Roman"/>
                          <a:cs typeface="Arial"/>
                        </a:rPr>
                        <a:t>13.86</a:t>
                      </a:r>
                      <a:endParaRPr lang="en-US" sz="18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a:latin typeface="Calibri"/>
                          <a:ea typeface="Times New Roman"/>
                          <a:cs typeface="Arial"/>
                        </a:rPr>
                        <a:t>15.89</a:t>
                      </a:r>
                      <a:endParaRPr lang="en-US" sz="18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dirty="0">
                          <a:solidFill>
                            <a:srgbClr val="FF0000"/>
                          </a:solidFill>
                          <a:latin typeface="Calibri"/>
                          <a:ea typeface="Times New Roman"/>
                          <a:cs typeface="Arial"/>
                        </a:rPr>
                        <a:t>29.70</a:t>
                      </a:r>
                      <a:endParaRPr lang="en-US" sz="1800" dirty="0">
                        <a:solidFill>
                          <a:srgbClr val="FF00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a:latin typeface="Calibri"/>
                          <a:ea typeface="Times New Roman"/>
                          <a:cs typeface="Arial"/>
                        </a:rPr>
                        <a:t>58.09</a:t>
                      </a:r>
                      <a:endParaRPr lang="en-US" sz="18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4153">
                <a:tc>
                  <a:txBody>
                    <a:bodyPr/>
                    <a:lstStyle/>
                    <a:p>
                      <a:pPr algn="r" rtl="1">
                        <a:lnSpc>
                          <a:spcPct val="115000"/>
                        </a:lnSpc>
                        <a:spcAft>
                          <a:spcPts val="0"/>
                        </a:spcAft>
                      </a:pPr>
                      <a:r>
                        <a:rPr lang="ar-IQ" sz="1800" b="1" dirty="0">
                          <a:latin typeface="Calibri"/>
                          <a:ea typeface="Times New Roman"/>
                          <a:cs typeface="Arial"/>
                        </a:rPr>
                        <a:t>تركيز البورون </a:t>
                      </a:r>
                      <a:r>
                        <a:rPr lang="en-US" sz="1800" b="1" dirty="0">
                          <a:latin typeface="Calibri"/>
                          <a:ea typeface="Times New Roman"/>
                          <a:cs typeface="Arial"/>
                        </a:rPr>
                        <a:t>4</a:t>
                      </a:r>
                      <a:r>
                        <a:rPr lang="ar-IQ" sz="1800" b="1" dirty="0">
                          <a:latin typeface="Calibri"/>
                          <a:ea typeface="Times New Roman"/>
                          <a:cs typeface="Arial"/>
                        </a:rPr>
                        <a:t> ملغم . لتر</a:t>
                      </a:r>
                      <a:r>
                        <a:rPr lang="ar-IQ" sz="1800" b="1" baseline="30000" dirty="0">
                          <a:latin typeface="Calibri"/>
                          <a:ea typeface="Times New Roman"/>
                          <a:cs typeface="Arial"/>
                        </a:rPr>
                        <a:t>-</a:t>
                      </a:r>
                      <a:r>
                        <a:rPr lang="en-US" sz="1800" b="1" baseline="30000" dirty="0">
                          <a:latin typeface="Calibri"/>
                          <a:ea typeface="Times New Roman"/>
                          <a:cs typeface="Arial"/>
                        </a:rPr>
                        <a:t>1</a:t>
                      </a:r>
                      <a:endParaRPr lang="en-US" sz="18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b="1">
                          <a:latin typeface="Calibri"/>
                          <a:ea typeface="Times New Roman"/>
                          <a:cs typeface="Arial"/>
                        </a:rPr>
                        <a:t>1.33</a:t>
                      </a:r>
                      <a:endParaRPr lang="en-US" sz="18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dirty="0">
                          <a:solidFill>
                            <a:srgbClr val="FF0000"/>
                          </a:solidFill>
                          <a:latin typeface="Calibri"/>
                          <a:ea typeface="Times New Roman"/>
                          <a:cs typeface="Arial"/>
                        </a:rPr>
                        <a:t>15.20</a:t>
                      </a:r>
                      <a:endParaRPr lang="en-US" sz="1800" dirty="0">
                        <a:solidFill>
                          <a:srgbClr val="FF00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dirty="0">
                          <a:solidFill>
                            <a:srgbClr val="FF0000"/>
                          </a:solidFill>
                          <a:latin typeface="Calibri"/>
                          <a:ea typeface="Times New Roman"/>
                          <a:cs typeface="Arial"/>
                        </a:rPr>
                        <a:t>17.66</a:t>
                      </a:r>
                      <a:endParaRPr lang="en-US" sz="1800" dirty="0">
                        <a:solidFill>
                          <a:srgbClr val="FF00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a:latin typeface="Calibri"/>
                          <a:ea typeface="Times New Roman"/>
                          <a:cs typeface="Arial"/>
                        </a:rPr>
                        <a:t>28.38</a:t>
                      </a:r>
                      <a:endParaRPr lang="en-US" sz="18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dirty="0">
                          <a:solidFill>
                            <a:srgbClr val="FF0000"/>
                          </a:solidFill>
                          <a:latin typeface="Calibri"/>
                          <a:ea typeface="Times New Roman"/>
                          <a:cs typeface="Arial"/>
                        </a:rPr>
                        <a:t>61.00</a:t>
                      </a:r>
                      <a:endParaRPr lang="en-US" sz="1800" dirty="0">
                        <a:solidFill>
                          <a:srgbClr val="FF00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5764">
                <a:tc>
                  <a:txBody>
                    <a:bodyPr/>
                    <a:lstStyle/>
                    <a:p>
                      <a:pPr algn="r" rtl="1">
                        <a:lnSpc>
                          <a:spcPct val="115000"/>
                        </a:lnSpc>
                        <a:spcAft>
                          <a:spcPts val="0"/>
                        </a:spcAft>
                      </a:pPr>
                      <a:r>
                        <a:rPr lang="en-US" sz="1800" b="1">
                          <a:latin typeface="Calibri"/>
                          <a:ea typeface="Times New Roman"/>
                          <a:cs typeface="Arial"/>
                        </a:rPr>
                        <a:t>L.S.D  p &lt; 0.05 %</a:t>
                      </a:r>
                      <a:endParaRPr lang="en-US" sz="18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1800" b="1">
                          <a:latin typeface="Calibri"/>
                          <a:ea typeface="Times New Roman"/>
                          <a:cs typeface="Arial"/>
                        </a:rPr>
                        <a:t>غ .م</a:t>
                      </a:r>
                      <a:endParaRPr lang="en-US" sz="18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a:latin typeface="Calibri"/>
                          <a:ea typeface="Times New Roman"/>
                          <a:cs typeface="Arial"/>
                        </a:rPr>
                        <a:t>1.205</a:t>
                      </a:r>
                      <a:endParaRPr lang="en-US" sz="18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a:latin typeface="Calibri"/>
                          <a:ea typeface="Times New Roman"/>
                          <a:cs typeface="Arial"/>
                        </a:rPr>
                        <a:t>1.682</a:t>
                      </a:r>
                      <a:endParaRPr lang="en-US" sz="18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a:latin typeface="Calibri"/>
                          <a:ea typeface="Times New Roman"/>
                          <a:cs typeface="Arial"/>
                        </a:rPr>
                        <a:t>2.147</a:t>
                      </a:r>
                      <a:endParaRPr lang="en-US" sz="18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dirty="0">
                          <a:latin typeface="Calibri"/>
                          <a:ea typeface="Times New Roman"/>
                          <a:cs typeface="Arial"/>
                        </a:rPr>
                        <a:t>3.094</a:t>
                      </a:r>
                      <a:endParaRPr lang="en-US" sz="18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عنصر نائب للمحتوى 5"/>
          <p:cNvGraphicFramePr>
            <a:graphicFrameLocks noGrp="1"/>
          </p:cNvGraphicFramePr>
          <p:nvPr>
            <p:ph idx="1"/>
          </p:nvPr>
        </p:nvGraphicFramePr>
        <p:xfrm>
          <a:off x="381000" y="1371601"/>
          <a:ext cx="7543800" cy="4952998"/>
        </p:xfrm>
        <a:graphic>
          <a:graphicData uri="http://schemas.openxmlformats.org/drawingml/2006/table">
            <a:tbl>
              <a:tblPr rtl="1"/>
              <a:tblGrid>
                <a:gridCol w="1508760"/>
                <a:gridCol w="1508760"/>
                <a:gridCol w="1508760"/>
                <a:gridCol w="1508760"/>
                <a:gridCol w="1508760"/>
              </a:tblGrid>
              <a:tr h="1061356">
                <a:tc>
                  <a:txBody>
                    <a:bodyPr/>
                    <a:lstStyle/>
                    <a:p>
                      <a:pPr algn="r" rtl="1">
                        <a:lnSpc>
                          <a:spcPct val="115000"/>
                        </a:lnSpc>
                        <a:spcAft>
                          <a:spcPts val="0"/>
                        </a:spcAft>
                      </a:pPr>
                      <a:r>
                        <a:rPr lang="ar-IQ" sz="1600" b="1" dirty="0">
                          <a:latin typeface="Calibri"/>
                          <a:ea typeface="Times New Roman"/>
                          <a:cs typeface="Arial"/>
                        </a:rPr>
                        <a:t>المعاملات </a:t>
                      </a:r>
                      <a:endParaRPr lang="en-US" sz="16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IQ" sz="1600" b="1">
                          <a:latin typeface="Calibri"/>
                          <a:ea typeface="Times New Roman"/>
                          <a:cs typeface="Arial"/>
                        </a:rPr>
                        <a:t>النسبة المئوية للبروتين في الحبوب % </a:t>
                      </a:r>
                      <a:endParaRPr lang="en-US" sz="1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IQ" sz="1600" b="1">
                          <a:latin typeface="Calibri"/>
                          <a:ea typeface="Times New Roman"/>
                          <a:cs typeface="Arial"/>
                        </a:rPr>
                        <a:t>حاصل البروتين </a:t>
                      </a:r>
                      <a:endParaRPr lang="en-US" sz="1600">
                        <a:latin typeface="Calibri"/>
                        <a:ea typeface="Times New Roman"/>
                        <a:cs typeface="Arial"/>
                      </a:endParaRPr>
                    </a:p>
                    <a:p>
                      <a:pPr algn="r" rtl="1">
                        <a:lnSpc>
                          <a:spcPct val="115000"/>
                        </a:lnSpc>
                        <a:spcAft>
                          <a:spcPts val="0"/>
                        </a:spcAft>
                      </a:pPr>
                      <a:r>
                        <a:rPr lang="ar-IQ" sz="1600" b="1">
                          <a:latin typeface="Calibri"/>
                          <a:ea typeface="Times New Roman"/>
                          <a:cs typeface="Arial"/>
                        </a:rPr>
                        <a:t>( غم)</a:t>
                      </a:r>
                      <a:endParaRPr lang="en-US" sz="1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IQ" sz="1600" b="1">
                          <a:latin typeface="Calibri"/>
                          <a:ea typeface="Times New Roman"/>
                          <a:cs typeface="Arial"/>
                        </a:rPr>
                        <a:t>النسبة المئوية للزيت في الحبوب %</a:t>
                      </a:r>
                      <a:endParaRPr lang="en-US" sz="1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IQ" sz="1600" b="1" dirty="0">
                          <a:latin typeface="Calibri"/>
                          <a:ea typeface="Times New Roman"/>
                          <a:cs typeface="Arial"/>
                        </a:rPr>
                        <a:t>حاصل الزيت (غم)</a:t>
                      </a:r>
                      <a:endParaRPr lang="en-US" sz="16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786">
                <a:tc>
                  <a:txBody>
                    <a:bodyPr/>
                    <a:lstStyle/>
                    <a:p>
                      <a:pPr algn="r" rtl="1">
                        <a:lnSpc>
                          <a:spcPct val="115000"/>
                        </a:lnSpc>
                        <a:spcAft>
                          <a:spcPts val="0"/>
                        </a:spcAft>
                      </a:pPr>
                      <a:r>
                        <a:rPr lang="ar-IQ" sz="1600" b="1">
                          <a:latin typeface="Calibri"/>
                          <a:ea typeface="Times New Roman"/>
                          <a:cs typeface="Arial"/>
                        </a:rPr>
                        <a:t>بدون الرش </a:t>
                      </a:r>
                      <a:endParaRPr lang="en-US" sz="1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b="1" dirty="0">
                          <a:solidFill>
                            <a:srgbClr val="00B050"/>
                          </a:solidFill>
                          <a:latin typeface="Calibri"/>
                          <a:ea typeface="Times New Roman"/>
                          <a:cs typeface="Arial"/>
                        </a:rPr>
                        <a:t>9.23</a:t>
                      </a:r>
                      <a:endParaRPr lang="en-US" sz="1600" dirty="0">
                        <a:solidFill>
                          <a:srgbClr val="00B05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600" b="1" dirty="0">
                          <a:solidFill>
                            <a:srgbClr val="00B050"/>
                          </a:solidFill>
                          <a:latin typeface="Calibri"/>
                          <a:ea typeface="Times New Roman"/>
                          <a:cs typeface="Arial"/>
                        </a:rPr>
                        <a:t>1.03</a:t>
                      </a:r>
                      <a:endParaRPr lang="en-US" sz="1600" dirty="0">
                        <a:solidFill>
                          <a:srgbClr val="00B05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600" b="1" dirty="0">
                          <a:solidFill>
                            <a:srgbClr val="00B050"/>
                          </a:solidFill>
                          <a:latin typeface="Calibri"/>
                          <a:ea typeface="Times New Roman"/>
                          <a:cs typeface="Arial"/>
                        </a:rPr>
                        <a:t>5.16</a:t>
                      </a:r>
                      <a:endParaRPr lang="en-US" sz="1600" dirty="0">
                        <a:solidFill>
                          <a:srgbClr val="00B05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600" b="1" dirty="0">
                          <a:solidFill>
                            <a:srgbClr val="00B050"/>
                          </a:solidFill>
                          <a:latin typeface="Calibri"/>
                          <a:ea typeface="Times New Roman"/>
                          <a:cs typeface="Arial"/>
                        </a:rPr>
                        <a:t>2.43</a:t>
                      </a:r>
                      <a:endParaRPr lang="en-US" sz="1600" dirty="0">
                        <a:solidFill>
                          <a:srgbClr val="00B05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786">
                <a:tc>
                  <a:txBody>
                    <a:bodyPr/>
                    <a:lstStyle/>
                    <a:p>
                      <a:pPr algn="r" rtl="1">
                        <a:lnSpc>
                          <a:spcPct val="115000"/>
                        </a:lnSpc>
                        <a:spcAft>
                          <a:spcPts val="0"/>
                        </a:spcAft>
                      </a:pPr>
                      <a:r>
                        <a:rPr lang="ar-IQ" sz="1600" b="1">
                          <a:latin typeface="Calibri"/>
                          <a:ea typeface="Times New Roman"/>
                          <a:cs typeface="Arial"/>
                        </a:rPr>
                        <a:t>الرش بالماء </a:t>
                      </a:r>
                      <a:endParaRPr lang="en-US" sz="1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b="1">
                          <a:latin typeface="Calibri"/>
                          <a:ea typeface="Times New Roman"/>
                          <a:cs typeface="Arial"/>
                        </a:rPr>
                        <a:t>9.53</a:t>
                      </a:r>
                      <a:endParaRPr lang="en-US" sz="1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600" b="1">
                          <a:latin typeface="Calibri"/>
                          <a:ea typeface="Times New Roman"/>
                          <a:cs typeface="Arial"/>
                        </a:rPr>
                        <a:t>1.10</a:t>
                      </a:r>
                      <a:endParaRPr lang="en-US" sz="1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600" b="1">
                          <a:latin typeface="Calibri"/>
                          <a:ea typeface="Times New Roman"/>
                          <a:cs typeface="Arial"/>
                        </a:rPr>
                        <a:t>5.17</a:t>
                      </a:r>
                      <a:endParaRPr lang="en-US" sz="1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600" b="1" dirty="0">
                          <a:latin typeface="Calibri"/>
                          <a:ea typeface="Times New Roman"/>
                          <a:cs typeface="Arial"/>
                        </a:rPr>
                        <a:t>2.58</a:t>
                      </a:r>
                      <a:endParaRPr lang="en-US" sz="16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7571">
                <a:tc>
                  <a:txBody>
                    <a:bodyPr/>
                    <a:lstStyle/>
                    <a:p>
                      <a:pPr algn="r" rtl="1">
                        <a:lnSpc>
                          <a:spcPct val="115000"/>
                        </a:lnSpc>
                        <a:spcAft>
                          <a:spcPts val="0"/>
                        </a:spcAft>
                      </a:pPr>
                      <a:r>
                        <a:rPr lang="ar-IQ" sz="1600" b="1">
                          <a:latin typeface="Calibri"/>
                          <a:ea typeface="Times New Roman"/>
                          <a:cs typeface="Arial"/>
                        </a:rPr>
                        <a:t>تركيز الحديد </a:t>
                      </a:r>
                      <a:r>
                        <a:rPr lang="en-US" sz="1600" b="1">
                          <a:latin typeface="Calibri"/>
                          <a:ea typeface="Times New Roman"/>
                          <a:cs typeface="Arial"/>
                        </a:rPr>
                        <a:t>1</a:t>
                      </a:r>
                      <a:r>
                        <a:rPr lang="ar-IQ" sz="1600" b="1">
                          <a:latin typeface="Calibri"/>
                          <a:ea typeface="Times New Roman"/>
                          <a:cs typeface="Arial"/>
                        </a:rPr>
                        <a:t>غم . لتر</a:t>
                      </a:r>
                      <a:r>
                        <a:rPr lang="ar-IQ" sz="1600" b="1" baseline="30000">
                          <a:latin typeface="Calibri"/>
                          <a:ea typeface="Times New Roman"/>
                          <a:cs typeface="Arial"/>
                        </a:rPr>
                        <a:t>-</a:t>
                      </a:r>
                      <a:r>
                        <a:rPr lang="en-US" sz="1600" b="1" baseline="30000">
                          <a:latin typeface="Calibri"/>
                          <a:ea typeface="Times New Roman"/>
                          <a:cs typeface="Arial"/>
                        </a:rPr>
                        <a:t>1</a:t>
                      </a:r>
                      <a:endParaRPr lang="en-US" sz="1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b="1">
                          <a:latin typeface="Calibri"/>
                          <a:ea typeface="Times New Roman"/>
                          <a:cs typeface="Arial"/>
                        </a:rPr>
                        <a:t>12.62</a:t>
                      </a:r>
                      <a:endParaRPr lang="en-US" sz="1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600" b="1">
                          <a:latin typeface="Calibri"/>
                          <a:ea typeface="Times New Roman"/>
                          <a:cs typeface="Arial"/>
                        </a:rPr>
                        <a:t>1.89</a:t>
                      </a:r>
                      <a:endParaRPr lang="en-US" sz="1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600" b="1" dirty="0">
                          <a:solidFill>
                            <a:schemeClr val="accent1"/>
                          </a:solidFill>
                          <a:latin typeface="Calibri"/>
                          <a:ea typeface="Times New Roman"/>
                          <a:cs typeface="Arial"/>
                        </a:rPr>
                        <a:t>5.34</a:t>
                      </a:r>
                      <a:endParaRPr lang="en-US" sz="1600" dirty="0">
                        <a:solidFill>
                          <a:schemeClr val="accent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600" b="1" dirty="0">
                          <a:latin typeface="Calibri"/>
                          <a:ea typeface="Times New Roman"/>
                          <a:cs typeface="Arial"/>
                        </a:rPr>
                        <a:t>3.58</a:t>
                      </a:r>
                      <a:endParaRPr lang="en-US" sz="16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7571">
                <a:tc>
                  <a:txBody>
                    <a:bodyPr/>
                    <a:lstStyle/>
                    <a:p>
                      <a:pPr algn="r" rtl="1">
                        <a:lnSpc>
                          <a:spcPct val="115000"/>
                        </a:lnSpc>
                        <a:spcAft>
                          <a:spcPts val="0"/>
                        </a:spcAft>
                      </a:pPr>
                      <a:r>
                        <a:rPr lang="ar-IQ" sz="1600" b="1">
                          <a:latin typeface="Calibri"/>
                          <a:ea typeface="Times New Roman"/>
                          <a:cs typeface="Arial"/>
                        </a:rPr>
                        <a:t>تركيز الحديد </a:t>
                      </a:r>
                      <a:r>
                        <a:rPr lang="en-US" sz="1600" b="1">
                          <a:latin typeface="Calibri"/>
                          <a:ea typeface="Times New Roman"/>
                          <a:cs typeface="Arial"/>
                        </a:rPr>
                        <a:t>2</a:t>
                      </a:r>
                      <a:r>
                        <a:rPr lang="ar-IQ" sz="1600" b="1">
                          <a:latin typeface="Calibri"/>
                          <a:ea typeface="Times New Roman"/>
                          <a:cs typeface="Arial"/>
                        </a:rPr>
                        <a:t>غم . لتر</a:t>
                      </a:r>
                      <a:r>
                        <a:rPr lang="ar-IQ" sz="1600" b="1" baseline="30000">
                          <a:latin typeface="Calibri"/>
                          <a:ea typeface="Times New Roman"/>
                          <a:cs typeface="Arial"/>
                        </a:rPr>
                        <a:t>-</a:t>
                      </a:r>
                      <a:r>
                        <a:rPr lang="en-US" sz="1600" b="1" baseline="30000">
                          <a:latin typeface="Calibri"/>
                          <a:ea typeface="Times New Roman"/>
                          <a:cs typeface="Arial"/>
                        </a:rPr>
                        <a:t>1</a:t>
                      </a:r>
                      <a:endParaRPr lang="en-US" sz="1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b="1" dirty="0">
                          <a:solidFill>
                            <a:schemeClr val="accent1"/>
                          </a:solidFill>
                          <a:latin typeface="Calibri"/>
                          <a:ea typeface="Times New Roman"/>
                          <a:cs typeface="Arial"/>
                        </a:rPr>
                        <a:t>13.9 3</a:t>
                      </a:r>
                      <a:endParaRPr lang="en-US" sz="1600" dirty="0">
                        <a:solidFill>
                          <a:schemeClr val="accent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600" b="1" dirty="0">
                          <a:solidFill>
                            <a:schemeClr val="accent1"/>
                          </a:solidFill>
                          <a:latin typeface="Calibri"/>
                          <a:ea typeface="Times New Roman"/>
                          <a:cs typeface="Arial"/>
                        </a:rPr>
                        <a:t>2.23</a:t>
                      </a:r>
                      <a:endParaRPr lang="en-US" sz="1600" dirty="0">
                        <a:solidFill>
                          <a:schemeClr val="accent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600" b="1">
                          <a:latin typeface="Calibri"/>
                          <a:ea typeface="Times New Roman"/>
                          <a:cs typeface="Arial"/>
                        </a:rPr>
                        <a:t>5.30</a:t>
                      </a:r>
                      <a:endParaRPr lang="en-US" sz="1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600" b="1" dirty="0">
                          <a:solidFill>
                            <a:schemeClr val="accent1"/>
                          </a:solidFill>
                          <a:latin typeface="Calibri"/>
                          <a:ea typeface="Times New Roman"/>
                          <a:cs typeface="Arial"/>
                        </a:rPr>
                        <a:t>3.77</a:t>
                      </a:r>
                      <a:endParaRPr lang="en-US" sz="1600" dirty="0">
                        <a:solidFill>
                          <a:schemeClr val="accent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7571">
                <a:tc>
                  <a:txBody>
                    <a:bodyPr/>
                    <a:lstStyle/>
                    <a:p>
                      <a:pPr algn="r" rtl="1">
                        <a:lnSpc>
                          <a:spcPct val="115000"/>
                        </a:lnSpc>
                        <a:spcAft>
                          <a:spcPts val="0"/>
                        </a:spcAft>
                      </a:pPr>
                      <a:r>
                        <a:rPr lang="ar-IQ" sz="1600" b="1" dirty="0">
                          <a:latin typeface="Calibri"/>
                          <a:ea typeface="Times New Roman"/>
                          <a:cs typeface="Arial"/>
                        </a:rPr>
                        <a:t>تركيز البورون </a:t>
                      </a:r>
                      <a:r>
                        <a:rPr lang="en-US" sz="1600" b="1" dirty="0">
                          <a:latin typeface="Calibri"/>
                          <a:ea typeface="Times New Roman"/>
                          <a:cs typeface="Arial"/>
                        </a:rPr>
                        <a:t>2</a:t>
                      </a:r>
                      <a:r>
                        <a:rPr lang="ar-IQ" sz="1600" b="1" dirty="0">
                          <a:latin typeface="Calibri"/>
                          <a:ea typeface="Times New Roman"/>
                          <a:cs typeface="Arial"/>
                        </a:rPr>
                        <a:t>ملغم . لتر-</a:t>
                      </a:r>
                      <a:r>
                        <a:rPr lang="en-US" sz="1600" b="1" baseline="30000" dirty="0">
                          <a:latin typeface="Calibri"/>
                          <a:ea typeface="Times New Roman"/>
                          <a:cs typeface="Arial"/>
                        </a:rPr>
                        <a:t>1</a:t>
                      </a:r>
                      <a:endParaRPr lang="en-US" sz="16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600" b="1">
                          <a:latin typeface="Calibri"/>
                          <a:ea typeface="Times New Roman"/>
                          <a:cs typeface="Arial"/>
                        </a:rPr>
                        <a:t>10.26</a:t>
                      </a:r>
                      <a:endParaRPr lang="en-US" sz="1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600" b="1">
                          <a:latin typeface="Calibri"/>
                          <a:ea typeface="Times New Roman"/>
                          <a:cs typeface="Arial"/>
                        </a:rPr>
                        <a:t>1.47</a:t>
                      </a:r>
                      <a:endParaRPr lang="en-US" sz="1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600" b="1" dirty="0">
                          <a:solidFill>
                            <a:srgbClr val="FF0000"/>
                          </a:solidFill>
                          <a:latin typeface="Calibri"/>
                          <a:ea typeface="Times New Roman"/>
                          <a:cs typeface="Arial"/>
                        </a:rPr>
                        <a:t>5.95</a:t>
                      </a:r>
                      <a:endParaRPr lang="en-US" sz="1600" dirty="0">
                        <a:solidFill>
                          <a:srgbClr val="FF00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600" b="1" dirty="0">
                          <a:solidFill>
                            <a:srgbClr val="FF0000"/>
                          </a:solidFill>
                          <a:latin typeface="Calibri"/>
                          <a:ea typeface="Times New Roman"/>
                          <a:cs typeface="Arial"/>
                        </a:rPr>
                        <a:t>3.36</a:t>
                      </a:r>
                      <a:endParaRPr lang="en-US" sz="1600" dirty="0">
                        <a:solidFill>
                          <a:srgbClr val="FF00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7571">
                <a:tc>
                  <a:txBody>
                    <a:bodyPr/>
                    <a:lstStyle/>
                    <a:p>
                      <a:pPr algn="r" rtl="1">
                        <a:lnSpc>
                          <a:spcPct val="115000"/>
                        </a:lnSpc>
                        <a:spcAft>
                          <a:spcPts val="0"/>
                        </a:spcAft>
                      </a:pPr>
                      <a:r>
                        <a:rPr lang="ar-IQ" sz="1600" b="1" dirty="0">
                          <a:latin typeface="Calibri"/>
                          <a:ea typeface="Times New Roman"/>
                          <a:cs typeface="Arial"/>
                        </a:rPr>
                        <a:t>تركيز البورون </a:t>
                      </a:r>
                      <a:r>
                        <a:rPr lang="en-US" sz="1600" b="1" dirty="0">
                          <a:latin typeface="Calibri"/>
                          <a:ea typeface="Times New Roman"/>
                          <a:cs typeface="Arial"/>
                        </a:rPr>
                        <a:t>4</a:t>
                      </a:r>
                      <a:r>
                        <a:rPr lang="ar-IQ" sz="1600" b="1" dirty="0">
                          <a:latin typeface="Calibri"/>
                          <a:ea typeface="Times New Roman"/>
                          <a:cs typeface="Arial"/>
                        </a:rPr>
                        <a:t> ملغم . لتر</a:t>
                      </a:r>
                      <a:r>
                        <a:rPr lang="ar-IQ" sz="1600" b="1" baseline="30000" dirty="0">
                          <a:latin typeface="Calibri"/>
                          <a:ea typeface="Times New Roman"/>
                          <a:cs typeface="Arial"/>
                        </a:rPr>
                        <a:t>-</a:t>
                      </a:r>
                      <a:r>
                        <a:rPr lang="en-US" sz="1600" b="1" baseline="30000" dirty="0">
                          <a:latin typeface="Calibri"/>
                          <a:ea typeface="Times New Roman"/>
                          <a:cs typeface="Arial"/>
                        </a:rPr>
                        <a:t>1</a:t>
                      </a:r>
                      <a:endParaRPr lang="en-US" sz="16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b="1" dirty="0">
                          <a:solidFill>
                            <a:srgbClr val="FF0000"/>
                          </a:solidFill>
                          <a:latin typeface="Calibri"/>
                          <a:ea typeface="Times New Roman"/>
                          <a:cs typeface="Arial"/>
                        </a:rPr>
                        <a:t>11.49</a:t>
                      </a:r>
                      <a:endParaRPr lang="en-US" sz="1600" dirty="0">
                        <a:solidFill>
                          <a:srgbClr val="FF00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600" b="1" dirty="0">
                          <a:solidFill>
                            <a:srgbClr val="FF0000"/>
                          </a:solidFill>
                          <a:latin typeface="Calibri"/>
                          <a:ea typeface="Times New Roman"/>
                          <a:cs typeface="Arial"/>
                        </a:rPr>
                        <a:t>1.64</a:t>
                      </a:r>
                      <a:endParaRPr lang="en-US" sz="1600" dirty="0">
                        <a:solidFill>
                          <a:srgbClr val="FF00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600" b="1">
                          <a:latin typeface="Calibri"/>
                          <a:ea typeface="Times New Roman"/>
                          <a:cs typeface="Arial"/>
                        </a:rPr>
                        <a:t>5.04</a:t>
                      </a:r>
                      <a:endParaRPr lang="en-US" sz="1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600" b="1" dirty="0">
                          <a:latin typeface="Calibri"/>
                          <a:ea typeface="Times New Roman"/>
                          <a:cs typeface="Arial"/>
                        </a:rPr>
                        <a:t>3.07</a:t>
                      </a:r>
                      <a:endParaRPr lang="en-US" sz="16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786">
                <a:tc>
                  <a:txBody>
                    <a:bodyPr/>
                    <a:lstStyle/>
                    <a:p>
                      <a:pPr algn="r" rtl="1">
                        <a:lnSpc>
                          <a:spcPct val="115000"/>
                        </a:lnSpc>
                        <a:spcAft>
                          <a:spcPts val="0"/>
                        </a:spcAft>
                      </a:pPr>
                      <a:r>
                        <a:rPr lang="ar-IQ" sz="1600" b="1" dirty="0">
                          <a:latin typeface="Calibri"/>
                          <a:ea typeface="Times New Roman"/>
                          <a:cs typeface="Arial"/>
                        </a:rPr>
                        <a:t>    </a:t>
                      </a:r>
                      <a:r>
                        <a:rPr lang="en-US" sz="1600" b="1" dirty="0">
                          <a:latin typeface="Calibri"/>
                          <a:ea typeface="Times New Roman"/>
                          <a:cs typeface="Arial"/>
                        </a:rPr>
                        <a:t>L.S.D p &lt; 0.05</a:t>
                      </a:r>
                      <a:endParaRPr lang="en-US" sz="16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b="1" dirty="0">
                          <a:latin typeface="Calibri"/>
                          <a:ea typeface="Times New Roman"/>
                          <a:cs typeface="Arial"/>
                        </a:rPr>
                        <a:t>1.359</a:t>
                      </a:r>
                      <a:endParaRPr lang="en-US" sz="16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600" b="1" dirty="0">
                          <a:latin typeface="Calibri"/>
                          <a:ea typeface="Times New Roman"/>
                          <a:cs typeface="Arial"/>
                        </a:rPr>
                        <a:t>0.069</a:t>
                      </a:r>
                      <a:endParaRPr lang="en-US" sz="16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600" b="1" dirty="0">
                          <a:latin typeface="Calibri"/>
                          <a:ea typeface="Times New Roman"/>
                          <a:cs typeface="Arial"/>
                        </a:rPr>
                        <a:t>0.171</a:t>
                      </a:r>
                      <a:endParaRPr lang="en-US" sz="16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600" b="1" dirty="0">
                          <a:latin typeface="Calibri"/>
                          <a:ea typeface="Times New Roman"/>
                          <a:cs typeface="Arial"/>
                        </a:rPr>
                        <a:t>0.588</a:t>
                      </a:r>
                      <a:endParaRPr lang="en-US" sz="16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مستطيل 6"/>
          <p:cNvSpPr/>
          <p:nvPr/>
        </p:nvSpPr>
        <p:spPr>
          <a:xfrm>
            <a:off x="457200" y="381000"/>
            <a:ext cx="7543800" cy="830997"/>
          </a:xfrm>
          <a:prstGeom prst="rect">
            <a:avLst/>
          </a:prstGeom>
        </p:spPr>
        <p:txBody>
          <a:bodyPr wrap="square">
            <a:spAutoFit/>
          </a:bodyPr>
          <a:lstStyle/>
          <a:p>
            <a:pPr algn="r" rtl="1"/>
            <a:r>
              <a:rPr lang="ar-IQ" b="1" dirty="0" smtClean="0"/>
              <a:t>جدول ( </a:t>
            </a:r>
            <a:r>
              <a:rPr lang="en-US" b="1" dirty="0" smtClean="0"/>
              <a:t>4</a:t>
            </a:r>
            <a:r>
              <a:rPr lang="ar-IQ" b="1" dirty="0" smtClean="0"/>
              <a:t>) </a:t>
            </a:r>
            <a:r>
              <a:rPr lang="ar-IQ" b="1" dirty="0" err="1" smtClean="0"/>
              <a:t>تاثير</a:t>
            </a:r>
            <a:r>
              <a:rPr lang="ar-IQ" b="1" dirty="0" smtClean="0"/>
              <a:t> رش الحديد والبورون في بعض الصفات النوعية </a:t>
            </a:r>
            <a:endParaRPr lang="ar-IQ" dirty="0"/>
          </a:p>
        </p:txBody>
      </p:sp>
    </p:spTree>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286117" y="928670"/>
            <a:ext cx="4000528" cy="707886"/>
          </a:xfrm>
          <a:prstGeom prst="rect">
            <a:avLst/>
          </a:prstGeom>
          <a:noFill/>
        </p:spPr>
        <p:txBody>
          <a:bodyPr wrap="square" rtlCol="1">
            <a:spAutoFit/>
          </a:bodyPr>
          <a:lstStyle/>
          <a:p>
            <a:pPr algn="ctr"/>
            <a:r>
              <a:rPr lang="ar-SA" sz="4000" b="1" i="1" dirty="0"/>
              <a:t>بسم الله الرحمن الرحيم</a:t>
            </a:r>
            <a:r>
              <a:rPr lang="ar-IQ" sz="4000" dirty="0" smtClean="0"/>
              <a:t> </a:t>
            </a:r>
            <a:endParaRPr lang="ar-IQ" sz="4000" dirty="0"/>
          </a:p>
        </p:txBody>
      </p:sp>
      <p:pic>
        <p:nvPicPr>
          <p:cNvPr id="4" name="صورة 3" descr="C:\Users\PROGRA~1\AppData\Local\Temp\WPDNSE\SID-{20002,SECZ9519043CHOHB01,998621184}\received_1708785699440844.jpeg"/>
          <p:cNvPicPr>
            <a:picLocks noChangeAspect="1"/>
          </p:cNvPicPr>
          <p:nvPr/>
        </p:nvPicPr>
        <p:blipFill>
          <a:blip r:embed="rId2" cstate="print"/>
          <a:srcRect/>
          <a:stretch>
            <a:fillRect/>
          </a:stretch>
        </p:blipFill>
        <p:spPr bwMode="auto">
          <a:xfrm>
            <a:off x="1142976" y="2143116"/>
            <a:ext cx="6715172" cy="1357322"/>
          </a:xfrm>
          <a:prstGeom prst="rect">
            <a:avLst/>
          </a:prstGeom>
          <a:solidFill>
            <a:srgbClr val="FFFFFF">
              <a:shade val="85000"/>
            </a:srgbClr>
          </a:solidFill>
          <a:ln w="190500" cap="rnd">
            <a:solidFill>
              <a:schemeClr val="accent1"/>
            </a:solidFill>
          </a:ln>
          <a:effectLst>
            <a:outerShdw blurRad="50000" algn="tl" rotWithShape="0">
              <a:srgbClr val="000000">
                <a:alpha val="41000"/>
              </a:srgbClr>
            </a:outerShdw>
          </a:effectLst>
        </p:spPr>
      </p:pic>
      <p:sp>
        <p:nvSpPr>
          <p:cNvPr id="20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052" name="Rectangle 4"/>
          <p:cNvSpPr>
            <a:spLocks noChangeArrowheads="1"/>
          </p:cNvSpPr>
          <p:nvPr/>
        </p:nvSpPr>
        <p:spPr bwMode="auto">
          <a:xfrm>
            <a:off x="0" y="81819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053" name="Rectangle 5"/>
          <p:cNvSpPr>
            <a:spLocks noChangeArrowheads="1"/>
          </p:cNvSpPr>
          <p:nvPr/>
        </p:nvSpPr>
        <p:spPr bwMode="auto">
          <a:xfrm>
            <a:off x="0" y="10391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3600" b="1" i="1" u="none" strike="noStrike" cap="none" normalizeH="0" baseline="0" smtClean="0">
                <a:ln>
                  <a:noFill/>
                </a:ln>
                <a:solidFill>
                  <a:schemeClr val="tx1"/>
                </a:solidFill>
                <a:effectLst/>
                <a:latin typeface="Arial" pitchFamily="34" charset="0"/>
                <a:ea typeface="Times New Roman" pitchFamily="18" charset="0"/>
                <a:cs typeface="DecoType Naskh Variants" pitchFamily="2" charset="-78"/>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مربع نص 7"/>
          <p:cNvSpPr txBox="1"/>
          <p:nvPr/>
        </p:nvSpPr>
        <p:spPr>
          <a:xfrm>
            <a:off x="2071670" y="4857760"/>
            <a:ext cx="1496829" cy="400110"/>
          </a:xfrm>
          <a:prstGeom prst="rect">
            <a:avLst/>
          </a:prstGeom>
          <a:noFill/>
        </p:spPr>
        <p:txBody>
          <a:bodyPr wrap="square" rtlCol="1">
            <a:spAutoFit/>
          </a:bodyPr>
          <a:lstStyle/>
          <a:p>
            <a:r>
              <a:rPr lang="ar-IQ" sz="2000" b="1" dirty="0" smtClean="0"/>
              <a:t>صدق </a:t>
            </a:r>
            <a:r>
              <a:rPr lang="ar-IQ" sz="2000" b="1" smtClean="0"/>
              <a:t>الله العظيم </a:t>
            </a:r>
            <a:endParaRPr lang="ar-IQ" sz="2000" b="1"/>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YKh_TRrabT8iOfOqJ2m7oqx0Y8dS4gAhX0c9vTwFTJiCdH9FS9qw9_09sv8ViaAzGvSkA=s85.jpg"/>
          <p:cNvPicPr>
            <a:picLocks noChangeAspect="1"/>
          </p:cNvPicPr>
          <p:nvPr/>
        </p:nvPicPr>
        <p:blipFill>
          <a:blip r:embed="rId4" cstate="print"/>
          <a:stretch>
            <a:fillRect/>
          </a:stretch>
        </p:blipFill>
        <p:spPr>
          <a:xfrm>
            <a:off x="0" y="1295402"/>
            <a:ext cx="9144000" cy="5562599"/>
          </a:xfrm>
          <a:prstGeom prst="rect">
            <a:avLst/>
          </a:prstGeom>
        </p:spPr>
      </p:pic>
      <p:sp>
        <p:nvSpPr>
          <p:cNvPr id="5" name="Rectangle 4"/>
          <p:cNvSpPr/>
          <p:nvPr/>
        </p:nvSpPr>
        <p:spPr>
          <a:xfrm>
            <a:off x="152400" y="1"/>
            <a:ext cx="8991600" cy="1569660"/>
          </a:xfrm>
          <a:prstGeom prst="rect">
            <a:avLst/>
          </a:prstGeom>
        </p:spPr>
        <p:txBody>
          <a:bodyPr wrap="square">
            <a:spAutoFit/>
          </a:bodyPr>
          <a:lstStyle/>
          <a:p>
            <a:pPr lvl="0" algn="justLow" rtl="1" eaLnBrk="0" hangingPunct="0">
              <a:tabLst>
                <a:tab pos="2103438" algn="r"/>
              </a:tabLst>
            </a:pPr>
            <a:endParaRPr lang="ar-IQ" b="1" dirty="0" smtClean="0">
              <a:latin typeface="Georgia" pitchFamily="18" charset="0"/>
              <a:ea typeface="Georgia" pitchFamily="18" charset="0"/>
              <a:cs typeface="Arial" pitchFamily="34" charset="0"/>
            </a:endParaRPr>
          </a:p>
          <a:p>
            <a:pPr lvl="0" algn="justLow" rtl="1" eaLnBrk="0" hangingPunct="0">
              <a:tabLst>
                <a:tab pos="2103438" algn="r"/>
              </a:tabLst>
            </a:pPr>
            <a:endParaRPr lang="ar-IQ" b="1" dirty="0" smtClean="0">
              <a:latin typeface="Georgia" pitchFamily="18" charset="0"/>
              <a:ea typeface="Georgia" pitchFamily="18" charset="0"/>
              <a:cs typeface="Arial" pitchFamily="34" charset="0"/>
            </a:endParaRPr>
          </a:p>
          <a:p>
            <a:pPr lvl="0" algn="justLow" rtl="1" eaLnBrk="0" hangingPunct="0">
              <a:tabLst>
                <a:tab pos="2103438" algn="r"/>
              </a:tabLst>
            </a:pPr>
            <a:endParaRPr lang="ar-IQ" b="1" dirty="0" smtClean="0">
              <a:latin typeface="Georgia" pitchFamily="18" charset="0"/>
              <a:ea typeface="Georgia" pitchFamily="18" charset="0"/>
              <a:cs typeface="Arial" pitchFamily="34" charset="0"/>
            </a:endParaRPr>
          </a:p>
          <a:p>
            <a:pPr lvl="0" algn="justLow" rtl="1" eaLnBrk="0" hangingPunct="0">
              <a:tabLst>
                <a:tab pos="2103438" algn="r"/>
              </a:tabLst>
            </a:pPr>
            <a:endParaRPr lang="ar-IQ" b="1" dirty="0" smtClean="0">
              <a:latin typeface="Georgia" pitchFamily="18" charset="0"/>
              <a:ea typeface="Georgia" pitchFamily="18" charset="0"/>
              <a:cs typeface="Arial" pitchFamily="34" charset="0"/>
            </a:endParaRPr>
          </a:p>
        </p:txBody>
      </p:sp>
      <p:sp>
        <p:nvSpPr>
          <p:cNvPr id="7" name="WordArt 2"/>
          <p:cNvSpPr>
            <a:spLocks noChangeArrowheads="1" noChangeShapeType="1" noTextEdit="1"/>
          </p:cNvSpPr>
          <p:nvPr/>
        </p:nvSpPr>
        <p:spPr bwMode="auto">
          <a:xfrm>
            <a:off x="381000" y="304800"/>
            <a:ext cx="8763000" cy="914400"/>
          </a:xfrm>
          <a:prstGeom prst="rect">
            <a:avLst/>
          </a:prstGeom>
        </p:spPr>
        <p:txBody>
          <a:bodyPr wrap="none" fromWordArt="1">
            <a:prstTxWarp prst="textCascadeUp">
              <a:avLst>
                <a:gd name="adj" fmla="val 100000"/>
              </a:avLst>
            </a:prstTxWarp>
            <a:scene3d>
              <a:camera prst="legacyPerspectiveTopLeft">
                <a:rot lat="0" lon="20519994" rev="0"/>
              </a:camera>
              <a:lightRig rig="legacyHarsh3" dir="r"/>
            </a:scene3d>
            <a:sp3d extrusionH="430200" prstMaterial="legacyMatte">
              <a:extrusionClr>
                <a:srgbClr val="006600"/>
              </a:extrusionClr>
            </a:sp3d>
          </a:bodyPr>
          <a:lstStyle/>
          <a:p>
            <a:pPr algn="ctr"/>
            <a:r>
              <a:rPr lang="ar-IQ" sz="3600" kern="10" dirty="0">
                <a:ln w="9525">
                  <a:round/>
                  <a:headEnd/>
                  <a:tailEnd/>
                </a:ln>
                <a:solidFill>
                  <a:srgbClr val="92D050"/>
                </a:solidFill>
                <a:latin typeface="Arial"/>
                <a:cs typeface="Arial"/>
              </a:rPr>
              <a:t>الاستنتاجات</a:t>
            </a:r>
            <a:endParaRPr lang="en-US" sz="3600" kern="10" dirty="0">
              <a:ln w="9525">
                <a:round/>
                <a:headEnd/>
                <a:tailEnd/>
              </a:ln>
              <a:solidFill>
                <a:srgbClr val="92D050"/>
              </a:solidFill>
              <a:latin typeface="Arial"/>
              <a:cs typeface="Arial"/>
            </a:endParaRPr>
          </a:p>
        </p:txBody>
      </p:sp>
      <p:sp>
        <p:nvSpPr>
          <p:cNvPr id="118785" name="Rectangle 1"/>
          <p:cNvSpPr>
            <a:spLocks noChangeArrowheads="1"/>
          </p:cNvSpPr>
          <p:nvPr/>
        </p:nvSpPr>
        <p:spPr bwMode="auto">
          <a:xfrm>
            <a:off x="1" y="1524000"/>
            <a:ext cx="9143999"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1</a:t>
            </a:r>
            <a:r>
              <a:rPr kumimoji="0" lang="ar-IQ"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 </a:t>
            </a:r>
            <a:r>
              <a:rPr kumimoji="0" lang="ar-IQ"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إضافة الحديد بتركيز </a:t>
            </a:r>
            <a:r>
              <a:rPr kumimoji="0" lang="en-US"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1</a:t>
            </a:r>
            <a:r>
              <a:rPr kumimoji="0" lang="ar-IQ"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غم </a:t>
            </a:r>
            <a:r>
              <a:rPr kumimoji="0" lang="en-US"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Fe</a:t>
            </a:r>
            <a:r>
              <a:rPr kumimoji="0" lang="ar-IQ"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لتر</a:t>
            </a:r>
            <a:r>
              <a:rPr kumimoji="0" lang="ar-IQ" sz="2400" b="0" i="0" u="none" strike="noStrike" cap="none" normalizeH="0" baseline="30000" dirty="0" smtClean="0">
                <a:ln>
                  <a:noFill/>
                </a:ln>
                <a:solidFill>
                  <a:schemeClr val="tx1"/>
                </a:solidFill>
                <a:effectLst/>
                <a:latin typeface="Simplified Arabic" pitchFamily="18" charset="-78"/>
                <a:ea typeface="Times New Roman" pitchFamily="18" charset="0"/>
                <a:cs typeface="Simplified Arabic" pitchFamily="18" charset="-78"/>
              </a:rPr>
              <a:t>-</a:t>
            </a:r>
            <a:r>
              <a:rPr kumimoji="0" lang="en-US" sz="2400" b="0" i="0" u="none" strike="noStrike" cap="none" normalizeH="0" baseline="30000" dirty="0" smtClean="0">
                <a:ln>
                  <a:noFill/>
                </a:ln>
                <a:solidFill>
                  <a:schemeClr val="tx1"/>
                </a:solidFill>
                <a:effectLst/>
                <a:latin typeface="Simplified Arabic" pitchFamily="18" charset="-78"/>
                <a:ea typeface="Times New Roman" pitchFamily="18" charset="0"/>
                <a:cs typeface="Simplified Arabic" pitchFamily="18" charset="-78"/>
              </a:rPr>
              <a:t>1</a:t>
            </a:r>
            <a:r>
              <a:rPr kumimoji="0" lang="ar-IQ"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ادى الى زيادة معنوية في ارتفاع النبات ومساحة الورقية , عدد الأوراق في نبات , عدد الصفوف في العرنوص , وعدد الحبوب في الصف الواحد,  , وزن </a:t>
            </a:r>
            <a:r>
              <a:rPr kumimoji="0" lang="en-US"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100</a:t>
            </a:r>
            <a:r>
              <a:rPr kumimoji="0" lang="ar-IQ"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حبة , النسبة المئوية للفسفور والبوتاسيوم في الأوراق , كمية للزيت في الحبوب و دليل تركيز الكلوروفيل في الأوراق . اما تركيز الحديد </a:t>
            </a:r>
            <a:r>
              <a:rPr kumimoji="0" lang="en-US"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2</a:t>
            </a:r>
            <a:r>
              <a:rPr kumimoji="0" lang="ar-IQ"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غم </a:t>
            </a:r>
            <a:r>
              <a:rPr kumimoji="0" lang="en-US"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Fe</a:t>
            </a:r>
            <a:r>
              <a:rPr kumimoji="0" lang="ar-IQ"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.لتر</a:t>
            </a:r>
            <a:r>
              <a:rPr kumimoji="0" lang="ar-IQ" sz="2400" b="0" i="0" u="none" strike="noStrike" cap="none" normalizeH="0" baseline="30000" dirty="0" smtClean="0">
                <a:ln>
                  <a:noFill/>
                </a:ln>
                <a:solidFill>
                  <a:schemeClr val="tx1"/>
                </a:solidFill>
                <a:effectLst/>
                <a:latin typeface="Simplified Arabic" pitchFamily="18" charset="-78"/>
                <a:ea typeface="Times New Roman" pitchFamily="18" charset="0"/>
                <a:cs typeface="Simplified Arabic" pitchFamily="18" charset="-78"/>
              </a:rPr>
              <a:t>-</a:t>
            </a:r>
            <a:r>
              <a:rPr kumimoji="0" lang="en-US" sz="2400" b="0" i="0" u="none" strike="noStrike" cap="none" normalizeH="0" baseline="30000" dirty="0" smtClean="0">
                <a:ln>
                  <a:noFill/>
                </a:ln>
                <a:solidFill>
                  <a:schemeClr val="tx1"/>
                </a:solidFill>
                <a:effectLst/>
                <a:latin typeface="Simplified Arabic" pitchFamily="18" charset="-78"/>
                <a:ea typeface="Times New Roman" pitchFamily="18" charset="0"/>
                <a:cs typeface="Simplified Arabic" pitchFamily="18" charset="-78"/>
              </a:rPr>
              <a:t>1</a:t>
            </a:r>
            <a:r>
              <a:rPr kumimoji="0" lang="ar-IQ"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فقد أعطى اعلى متوسط في النسبة المئوية النتروجين في الأوراق وكمية البروتين وحاصل البروتين في الحبوب تركيز الحديد في الأوراق وحاصل الحبوب وحاصل الزيت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2</a:t>
            </a:r>
            <a:r>
              <a:rPr kumimoji="0" lang="ar-IQ"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أعطى تركيز البورون </a:t>
            </a:r>
            <a:r>
              <a:rPr kumimoji="0" lang="en-US"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4</a:t>
            </a:r>
            <a:r>
              <a:rPr kumimoji="0" lang="ar-IQ"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ملغم </a:t>
            </a:r>
            <a:r>
              <a:rPr kumimoji="0" lang="en-US"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B</a:t>
            </a:r>
            <a:r>
              <a:rPr kumimoji="0" lang="ar-IQ"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.لتر</a:t>
            </a:r>
            <a:r>
              <a:rPr kumimoji="0" lang="ar-IQ" sz="2400" b="0" i="0" u="none" strike="noStrike" cap="none" normalizeH="0" baseline="30000" dirty="0" smtClean="0">
                <a:ln>
                  <a:noFill/>
                </a:ln>
                <a:solidFill>
                  <a:schemeClr val="tx1"/>
                </a:solidFill>
                <a:effectLst/>
                <a:latin typeface="Simplified Arabic" pitchFamily="18" charset="-78"/>
                <a:ea typeface="Times New Roman" pitchFamily="18" charset="0"/>
                <a:cs typeface="Simplified Arabic" pitchFamily="18" charset="-78"/>
              </a:rPr>
              <a:t>-</a:t>
            </a:r>
            <a:r>
              <a:rPr kumimoji="0" lang="en-US" sz="2400" b="0" i="0" u="none" strike="noStrike" cap="none" normalizeH="0" baseline="30000" dirty="0" smtClean="0">
                <a:ln>
                  <a:noFill/>
                </a:ln>
                <a:solidFill>
                  <a:schemeClr val="tx1"/>
                </a:solidFill>
                <a:effectLst/>
                <a:latin typeface="Simplified Arabic" pitchFamily="18" charset="-78"/>
                <a:ea typeface="Times New Roman" pitchFamily="18" charset="0"/>
                <a:cs typeface="Simplified Arabic" pitchFamily="18" charset="-78"/>
              </a:rPr>
              <a:t>1</a:t>
            </a:r>
            <a:r>
              <a:rPr kumimoji="0" lang="ar-IQ"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اعلى متوسط في ارتفاع النبات ومساحة ورقة العلم وعدد الأوراق في نبات , عدد الصفوف في عرنوص , عدد الحبوب في الصف الواحد , النسبة المئوية للنتروجين في الأوراق والبروتين وحاصل البروتين في الحبوب وحاصل الحبوب  اما باقي الصفات فقد أعطى تركيز </a:t>
            </a:r>
            <a:r>
              <a:rPr kumimoji="0" lang="en-US"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2</a:t>
            </a:r>
            <a:r>
              <a:rPr kumimoji="0" lang="ar-IQ"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ملغم </a:t>
            </a:r>
            <a:r>
              <a:rPr kumimoji="0" lang="en-US"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B</a:t>
            </a:r>
            <a:r>
              <a:rPr kumimoji="0" lang="ar-IQ"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لتر</a:t>
            </a:r>
            <a:r>
              <a:rPr kumimoji="0" lang="ar-IQ" sz="2400" b="0" i="0" u="none" strike="noStrike" cap="none" normalizeH="0" baseline="30000" dirty="0" smtClean="0">
                <a:ln>
                  <a:noFill/>
                </a:ln>
                <a:solidFill>
                  <a:schemeClr val="tx1"/>
                </a:solidFill>
                <a:effectLst/>
                <a:latin typeface="Simplified Arabic" pitchFamily="18" charset="-78"/>
                <a:ea typeface="Times New Roman" pitchFamily="18" charset="0"/>
                <a:cs typeface="Simplified Arabic" pitchFamily="18" charset="-78"/>
              </a:rPr>
              <a:t>-</a:t>
            </a:r>
            <a:r>
              <a:rPr kumimoji="0" lang="en-US" sz="2400" b="0" i="0" u="none" strike="noStrike" cap="none" normalizeH="0" baseline="30000" dirty="0" smtClean="0">
                <a:ln>
                  <a:noFill/>
                </a:ln>
                <a:solidFill>
                  <a:schemeClr val="tx1"/>
                </a:solidFill>
                <a:effectLst/>
                <a:latin typeface="Simplified Arabic" pitchFamily="18" charset="-78"/>
                <a:ea typeface="Times New Roman" pitchFamily="18" charset="0"/>
                <a:cs typeface="Simplified Arabic" pitchFamily="18" charset="-78"/>
              </a:rPr>
              <a:t>1</a:t>
            </a:r>
            <a:r>
              <a:rPr kumimoji="0" lang="ar-IQ"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اعلى متوسطات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3 </a:t>
            </a:r>
            <a:r>
              <a:rPr kumimoji="0" lang="ar-IQ"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لا يوجد اي فرق معنوي بين متوسطات معاملات في الصفة عدد العرانيص في النبات وكذلك حال بالنسبة معاملة الرش بالماء ومعاملة المقارنة في جميع الصفات المدروسة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ustDataLst>
      <p:tags r:id="rId1"/>
    </p:custData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v30082.jpg"/>
          <p:cNvPicPr>
            <a:picLocks noChangeAspect="1"/>
          </p:cNvPicPr>
          <p:nvPr/>
        </p:nvPicPr>
        <p:blipFill>
          <a:blip r:embed="rId4" cstate="print"/>
          <a:stretch>
            <a:fillRect/>
          </a:stretch>
        </p:blipFill>
        <p:spPr>
          <a:xfrm>
            <a:off x="0" y="0"/>
            <a:ext cx="9448800" cy="6858000"/>
          </a:xfrm>
          <a:prstGeom prst="rect">
            <a:avLst/>
          </a:prstGeom>
        </p:spPr>
      </p:pic>
      <p:sp>
        <p:nvSpPr>
          <p:cNvPr id="45057" name="Rectangle 1"/>
          <p:cNvSpPr>
            <a:spLocks noChangeArrowheads="1"/>
          </p:cNvSpPr>
          <p:nvPr/>
        </p:nvSpPr>
        <p:spPr bwMode="auto">
          <a:xfrm>
            <a:off x="0" y="257531"/>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tab pos="2103438" algn="r"/>
              </a:tabLst>
            </a:pPr>
            <a:endParaRPr lang="ar-IQ" sz="3200" dirty="0" smtClean="0">
              <a:latin typeface="Georgia" pitchFamily="18" charset="0"/>
              <a:ea typeface="Georgia"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2103438" algn="r"/>
              </a:tabLst>
            </a:pPr>
            <a:endParaRPr lang="ar-IQ" sz="3200" b="1" dirty="0" smtClean="0">
              <a:latin typeface="Georgia" pitchFamily="18" charset="0"/>
              <a:ea typeface="Georgia"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2103438" algn="r"/>
              </a:tabLst>
            </a:pPr>
            <a:r>
              <a:rPr lang="en-US" sz="3200" b="1" dirty="0" smtClean="0">
                <a:latin typeface="Simplified Arabic" pitchFamily="18" charset="-78"/>
                <a:ea typeface="Georgia" pitchFamily="18" charset="0"/>
                <a:cs typeface="Simplified Arabic" pitchFamily="18" charset="-78"/>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WordArt 3"/>
          <p:cNvSpPr>
            <a:spLocks noChangeArrowheads="1" noChangeShapeType="1" noTextEdit="1"/>
          </p:cNvSpPr>
          <p:nvPr/>
        </p:nvSpPr>
        <p:spPr bwMode="auto">
          <a:xfrm rot="185264">
            <a:off x="1948739" y="134477"/>
            <a:ext cx="5021900" cy="1069978"/>
          </a:xfrm>
          <a:prstGeom prst="rect">
            <a:avLst/>
          </a:prstGeom>
        </p:spPr>
        <p:txBody>
          <a:bodyPr wrap="none" fromWordArt="1">
            <a:prstTxWarp prst="textCascadeUp">
              <a:avLst>
                <a:gd name="adj" fmla="val 70989"/>
              </a:avLst>
            </a:prstTxWarp>
            <a:scene3d>
              <a:camera prst="legacyPerspectiveTopLeft">
                <a:rot lat="0" lon="20519994" rev="0"/>
              </a:camera>
              <a:lightRig rig="legacyHarsh3" dir="r"/>
            </a:scene3d>
            <a:sp3d extrusionH="430200" prstMaterial="legacyMatte">
              <a:extrusionClr>
                <a:srgbClr val="006600"/>
              </a:extrusionClr>
            </a:sp3d>
          </a:bodyPr>
          <a:lstStyle/>
          <a:p>
            <a:pPr algn="ctr"/>
            <a:r>
              <a:rPr lang="ar-IQ" sz="3600" kern="10" dirty="0" smtClean="0">
                <a:ln w="9525">
                  <a:round/>
                  <a:headEnd/>
                  <a:tailEnd/>
                </a:ln>
                <a:solidFill>
                  <a:srgbClr val="CC99FF">
                    <a:alpha val="50195"/>
                  </a:srgbClr>
                </a:solidFill>
                <a:latin typeface="Andalus"/>
                <a:cs typeface="Andalus"/>
              </a:rPr>
              <a:t>المقترحات </a:t>
            </a:r>
            <a:endParaRPr lang="en-US" sz="3600" kern="10" dirty="0">
              <a:ln w="9525">
                <a:round/>
                <a:headEnd/>
                <a:tailEnd/>
              </a:ln>
              <a:solidFill>
                <a:srgbClr val="CC99FF">
                  <a:alpha val="50195"/>
                </a:srgbClr>
              </a:solidFill>
              <a:latin typeface="Andalus"/>
              <a:cs typeface="Andalus"/>
            </a:endParaRPr>
          </a:p>
        </p:txBody>
      </p:sp>
      <p:sp>
        <p:nvSpPr>
          <p:cNvPr id="116737" name="Rectangle 1"/>
          <p:cNvSpPr>
            <a:spLocks noChangeArrowheads="1"/>
          </p:cNvSpPr>
          <p:nvPr/>
        </p:nvSpPr>
        <p:spPr bwMode="auto">
          <a:xfrm rot="10800000" flipV="1">
            <a:off x="609600" y="1000044"/>
            <a:ext cx="8534400" cy="5109091"/>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1</a:t>
            </a:r>
            <a:r>
              <a:rPr kumimoji="0" lang="ar-IQ" sz="4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IQ" sz="4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IQ" sz="4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رش الحديد على الأجزاء الخضرية لنبات الذرة الصفراء</a:t>
            </a:r>
            <a:r>
              <a:rPr kumimoji="0" lang="ar-IQ" sz="4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IQ" sz="4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بتركيز </a:t>
            </a:r>
            <a:r>
              <a:rPr kumimoji="0" lang="en-US" sz="4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1</a:t>
            </a:r>
            <a:r>
              <a:rPr kumimoji="0" lang="ar-IQ" sz="4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غم</a:t>
            </a:r>
            <a:r>
              <a:rPr kumimoji="0" lang="ar-IQ" sz="4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en-US" sz="4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Fe </a:t>
            </a:r>
            <a:r>
              <a:rPr kumimoji="0" lang="ar-IQ" sz="4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لتر</a:t>
            </a:r>
            <a:r>
              <a:rPr kumimoji="0" lang="ar-IQ" sz="4400" b="0" i="0" u="none" strike="noStrike" cap="none" normalizeH="0" baseline="30000" dirty="0" smtClean="0">
                <a:ln>
                  <a:noFill/>
                </a:ln>
                <a:solidFill>
                  <a:schemeClr val="tx1"/>
                </a:solidFill>
                <a:effectLst/>
                <a:latin typeface="Simplified Arabic" pitchFamily="18" charset="-78"/>
                <a:ea typeface="Times New Roman" pitchFamily="18" charset="0"/>
                <a:cs typeface="Simplified Arabic" pitchFamily="18" charset="-78"/>
              </a:rPr>
              <a:t>-</a:t>
            </a:r>
            <a:r>
              <a:rPr kumimoji="0" lang="en-US" sz="4400" b="0" i="0" u="none" strike="noStrike" cap="none" normalizeH="0" baseline="30000" dirty="0" smtClean="0">
                <a:ln>
                  <a:noFill/>
                </a:ln>
                <a:solidFill>
                  <a:schemeClr val="tx1"/>
                </a:solidFill>
                <a:effectLst/>
                <a:latin typeface="Simplified Arabic" pitchFamily="18" charset="-78"/>
                <a:ea typeface="Times New Roman" pitchFamily="18" charset="0"/>
                <a:cs typeface="Simplified Arabic" pitchFamily="18" charset="-78"/>
              </a:rPr>
              <a:t>1</a:t>
            </a:r>
            <a:r>
              <a:rPr kumimoji="0" lang="ar-IQ" sz="4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في مرحلتي  النمو الحضري  والتزهير</a:t>
            </a:r>
            <a:r>
              <a:rPr kumimoji="0" lang="ar-IQ" sz="4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2</a:t>
            </a:r>
            <a:r>
              <a:rPr kumimoji="0" lang="ar-IQ" sz="4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IQ" sz="4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رش نبات الذرة الصفراء البورون بتركيز </a:t>
            </a:r>
            <a:r>
              <a:rPr kumimoji="0" lang="en-US" sz="4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4</a:t>
            </a:r>
            <a:r>
              <a:rPr kumimoji="0" lang="ar-IQ" sz="4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ملغم </a:t>
            </a:r>
            <a:r>
              <a:rPr kumimoji="0" lang="en-US" sz="4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B</a:t>
            </a:r>
            <a:r>
              <a:rPr kumimoji="0" lang="ar-IQ" sz="4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لتر</a:t>
            </a:r>
            <a:r>
              <a:rPr kumimoji="0" lang="ar-IQ" sz="4400" b="0" i="0" u="none" strike="noStrike" cap="none" normalizeH="0" baseline="30000" dirty="0" smtClean="0">
                <a:ln>
                  <a:noFill/>
                </a:ln>
                <a:solidFill>
                  <a:schemeClr val="tx1"/>
                </a:solidFill>
                <a:effectLst/>
                <a:latin typeface="Simplified Arabic" pitchFamily="18" charset="-78"/>
                <a:ea typeface="Times New Roman" pitchFamily="18" charset="0"/>
                <a:cs typeface="Simplified Arabic" pitchFamily="18" charset="-78"/>
              </a:rPr>
              <a:t>-</a:t>
            </a:r>
            <a:r>
              <a:rPr kumimoji="0" lang="en-US" sz="4400" b="0" i="0" u="none" strike="noStrike" cap="none" normalizeH="0" baseline="30000" dirty="0" smtClean="0">
                <a:ln>
                  <a:noFill/>
                </a:ln>
                <a:solidFill>
                  <a:schemeClr val="tx1"/>
                </a:solidFill>
                <a:effectLst/>
                <a:latin typeface="Simplified Arabic" pitchFamily="18" charset="-78"/>
                <a:ea typeface="Times New Roman" pitchFamily="18" charset="0"/>
                <a:cs typeface="Simplified Arabic" pitchFamily="18" charset="-78"/>
              </a:rPr>
              <a:t>1</a:t>
            </a:r>
            <a:r>
              <a:rPr kumimoji="0" lang="en-US" sz="4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IQ" sz="4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3</a:t>
            </a:r>
            <a:r>
              <a:rPr kumimoji="0" lang="ar-IQ" sz="4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t>
            </a:r>
            <a:r>
              <a:rPr kumimoji="0" lang="ar-IQ" sz="4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تطبيق نتائج هذه الدراسة على محاصيل أخرى مثلا الشعير و زهرة الشمس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ustDataLst>
      <p:tags r:id="rId1"/>
    </p:custData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lowers (8)"/>
          <p:cNvPicPr>
            <a:picLocks noChangeAspect="1" noChangeArrowheads="1"/>
          </p:cNvPicPr>
          <p:nvPr/>
        </p:nvPicPr>
        <p:blipFill>
          <a:blip r:embed="rId4" cstate="print"/>
          <a:srcRect/>
          <a:stretch>
            <a:fillRect/>
          </a:stretch>
        </p:blipFill>
        <p:spPr bwMode="auto">
          <a:xfrm>
            <a:off x="0" y="0"/>
            <a:ext cx="9144000" cy="6859588"/>
          </a:xfrm>
          <a:prstGeom prst="rect">
            <a:avLst/>
          </a:prstGeom>
          <a:noFill/>
          <a:ln w="9525">
            <a:noFill/>
            <a:miter lim="800000"/>
            <a:headEnd/>
            <a:tailEnd/>
          </a:ln>
        </p:spPr>
      </p:pic>
      <p:sp>
        <p:nvSpPr>
          <p:cNvPr id="7" name="WordArt 3"/>
          <p:cNvSpPr>
            <a:spLocks noChangeArrowheads="1" noChangeShapeType="1" noTextEdit="1"/>
          </p:cNvSpPr>
          <p:nvPr/>
        </p:nvSpPr>
        <p:spPr bwMode="auto">
          <a:xfrm>
            <a:off x="304800" y="1981200"/>
            <a:ext cx="8382000" cy="5105400"/>
          </a:xfrm>
          <a:prstGeom prst="rect">
            <a:avLst/>
          </a:prstGeom>
        </p:spPr>
        <p:txBody>
          <a:bodyPr wrap="none" fromWordArt="1">
            <a:prstTxWarp prst="textSlantUp">
              <a:avLst>
                <a:gd name="adj" fmla="val 32056"/>
              </a:avLst>
            </a:prstTxWarp>
          </a:bodyPr>
          <a:lstStyle/>
          <a:p>
            <a:pPr algn="ctr"/>
            <a:r>
              <a:rPr lang="ar-IQ" sz="3600" b="1" kern="10" dirty="0">
                <a:ln w="25400">
                  <a:solidFill>
                    <a:schemeClr val="tx1"/>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Andalus"/>
                <a:cs typeface="Andalus"/>
              </a:rPr>
              <a:t>شكرا لاصغائكم</a:t>
            </a:r>
            <a:endParaRPr lang="en-US" sz="3600" b="1" kern="10" dirty="0">
              <a:ln w="25400">
                <a:solidFill>
                  <a:schemeClr val="tx1"/>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Andalus"/>
              <a:cs typeface="Andalus"/>
            </a:endParaRPr>
          </a:p>
        </p:txBody>
      </p:sp>
    </p:spTree>
    <p:custDataLst>
      <p:tags r:id="rId1"/>
    </p:custDataLst>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0" fill="hold"/>
                                        <p:tgtEl>
                                          <p:spTgt spid="7"/>
                                        </p:tgtEl>
                                        <p:attrNameLst>
                                          <p:attrName>ppt_w</p:attrName>
                                        </p:attrNameLst>
                                      </p:cBhvr>
                                      <p:tavLst>
                                        <p:tav tm="0" fmla="#ppt_w*sin(2.5*pi*$)">
                                          <p:val>
                                            <p:fltVal val="0"/>
                                          </p:val>
                                        </p:tav>
                                        <p:tav tm="100000">
                                          <p:val>
                                            <p:fltVal val="1"/>
                                          </p:val>
                                        </p:tav>
                                      </p:tavLst>
                                    </p:anim>
                                    <p:anim calcmode="lin" valueType="num">
                                      <p:cBhvr>
                                        <p:cTn id="8"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lowers (9)"/>
          <p:cNvPicPr>
            <a:picLocks noChangeAspect="1" noChangeArrowheads="1"/>
          </p:cNvPicPr>
          <p:nvPr/>
        </p:nvPicPr>
        <p:blipFill>
          <a:blip r:embed="rId2" cstate="print"/>
          <a:srcRect/>
          <a:stretch>
            <a:fillRect/>
          </a:stretch>
        </p:blipFill>
        <p:spPr bwMode="auto">
          <a:xfrm>
            <a:off x="0" y="-1588"/>
            <a:ext cx="9144000" cy="6859588"/>
          </a:xfrm>
          <a:prstGeom prst="rect">
            <a:avLst/>
          </a:prstGeom>
          <a:noFill/>
          <a:effectLst>
            <a:outerShdw dist="107763" dir="13500000" algn="ctr" rotWithShape="0">
              <a:srgbClr val="808080"/>
            </a:outerShdw>
          </a:effectLst>
        </p:spPr>
      </p:pic>
      <p:sp>
        <p:nvSpPr>
          <p:cNvPr id="3" name="AutoShape 3"/>
          <p:cNvSpPr>
            <a:spLocks noChangeArrowheads="1"/>
          </p:cNvSpPr>
          <p:nvPr/>
        </p:nvSpPr>
        <p:spPr bwMode="auto">
          <a:xfrm>
            <a:off x="5334000" y="228600"/>
            <a:ext cx="3429000" cy="1297781"/>
          </a:xfrm>
          <a:prstGeom prst="doubleWave">
            <a:avLst>
              <a:gd name="adj1" fmla="val 10319"/>
              <a:gd name="adj2" fmla="val 0"/>
            </a:avLst>
          </a:prstGeom>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ln w="9525">
            <a:noFill/>
            <a:miter lim="800000"/>
            <a:headEnd/>
            <a:tailEnd/>
          </a:ln>
          <a:effectLst/>
          <a:scene3d>
            <a:camera prst="legacyPerspectiveTopRight"/>
            <a:lightRig rig="legacyFlat3" dir="b"/>
          </a:scene3d>
          <a:sp3d extrusionH="887400" prstMaterial="legacyMatte">
            <a:bevelT w="13500" h="13500" prst="angle"/>
            <a:bevelB w="13500" h="13500" prst="angle"/>
            <a:extrusionClr>
              <a:srgbClr val="000082"/>
            </a:extrusionClr>
          </a:sp3d>
        </p:spPr>
        <p:txBody>
          <a:bodyPr wrap="square" anchor="ctr">
            <a:spAutoFit/>
            <a:flatTx/>
          </a:bodyPr>
          <a:lstStyle/>
          <a:p>
            <a:pPr algn="ctr">
              <a:spcBef>
                <a:spcPct val="50000"/>
              </a:spcBef>
              <a:defRPr/>
            </a:pPr>
            <a:r>
              <a:rPr lang="ar-IQ" sz="4400" b="1" dirty="0">
                <a:solidFill>
                  <a:srgbClr val="CCFF33"/>
                </a:solidFill>
                <a:effectLst>
                  <a:outerShdw blurRad="38100" dist="38100" dir="2700000" algn="tl">
                    <a:srgbClr val="000000"/>
                  </a:outerShdw>
                </a:effectLst>
                <a:latin typeface="Arial Black" pitchFamily="42" charset="0"/>
                <a:cs typeface="Simplified Arabic" pitchFamily="10" charset="-78"/>
              </a:rPr>
              <a:t>رسالة ماجستير</a:t>
            </a:r>
            <a:endParaRPr lang="en-US" sz="4400" b="1" dirty="0">
              <a:solidFill>
                <a:srgbClr val="CCFF33"/>
              </a:solidFill>
              <a:effectLst>
                <a:outerShdw blurRad="38100" dist="38100" dir="2700000" algn="tl">
                  <a:srgbClr val="000000"/>
                </a:outerShdw>
              </a:effectLst>
              <a:latin typeface="Arial Black" pitchFamily="42" charset="0"/>
              <a:cs typeface="Simplified Arabic" pitchFamily="10" charset="-78"/>
            </a:endParaRPr>
          </a:p>
        </p:txBody>
      </p:sp>
      <p:sp>
        <p:nvSpPr>
          <p:cNvPr id="4" name="مستطيل 3"/>
          <p:cNvSpPr/>
          <p:nvPr/>
        </p:nvSpPr>
        <p:spPr>
          <a:xfrm>
            <a:off x="714348" y="2551837"/>
            <a:ext cx="7643866" cy="1200329"/>
          </a:xfrm>
          <a:prstGeom prst="rect">
            <a:avLst/>
          </a:prstGeom>
        </p:spPr>
        <p:txBody>
          <a:bodyPr wrap="square">
            <a:spAutoFit/>
          </a:bodyPr>
          <a:lstStyle/>
          <a:p>
            <a:pPr lvl="1" algn="ctr">
              <a:defRPr/>
            </a:pPr>
            <a:r>
              <a:rPr lang="ar-IQ" sz="3600" b="1" dirty="0" smtClean="0">
                <a:solidFill>
                  <a:srgbClr val="0000FF"/>
                </a:solidFill>
                <a:effectLst>
                  <a:outerShdw blurRad="38100" dist="38100" dir="2700000" algn="tl">
                    <a:srgbClr val="C0C0C0"/>
                  </a:outerShdw>
                </a:effectLst>
                <a:latin typeface="Arabic Transparent" pitchFamily="10" charset="0"/>
                <a:cs typeface="Arabic Transparent" pitchFamily="10" charset="0"/>
              </a:rPr>
              <a:t>استجابة الذرة الصفراء للتغذية الورقية </a:t>
            </a:r>
          </a:p>
          <a:p>
            <a:pPr lvl="1" algn="ctr">
              <a:defRPr/>
            </a:pPr>
            <a:r>
              <a:rPr lang="ar-IQ" sz="3600" b="1" dirty="0" smtClean="0">
                <a:solidFill>
                  <a:srgbClr val="0000FF"/>
                </a:solidFill>
                <a:effectLst>
                  <a:outerShdw blurRad="38100" dist="38100" dir="2700000" algn="tl">
                    <a:srgbClr val="C0C0C0"/>
                  </a:outerShdw>
                </a:effectLst>
                <a:latin typeface="Arabic Transparent" pitchFamily="10" charset="0"/>
                <a:cs typeface="Arabic Transparent" pitchFamily="10" charset="0"/>
              </a:rPr>
              <a:t>بالحديد والبورون </a:t>
            </a:r>
            <a:endParaRPr lang="en-US" sz="3600" b="1" dirty="0">
              <a:solidFill>
                <a:srgbClr val="0000FF"/>
              </a:solidFill>
              <a:effectLst>
                <a:outerShdw blurRad="38100" dist="38100" dir="2700000" algn="tl">
                  <a:srgbClr val="C0C0C0"/>
                </a:outerShdw>
              </a:effectLst>
              <a:latin typeface="Arabic Transparent" pitchFamily="10" charset="0"/>
              <a:cs typeface="Arabic Transparent" pitchFamily="10" charset="0"/>
            </a:endParaRPr>
          </a:p>
        </p:txBody>
      </p:sp>
      <p:sp>
        <p:nvSpPr>
          <p:cNvPr id="5" name="مستطيل 4"/>
          <p:cNvSpPr/>
          <p:nvPr/>
        </p:nvSpPr>
        <p:spPr>
          <a:xfrm rot="10800000" flipV="1">
            <a:off x="5214942" y="4232861"/>
            <a:ext cx="2928958" cy="1169551"/>
          </a:xfrm>
          <a:prstGeom prst="rect">
            <a:avLst/>
          </a:prstGeom>
        </p:spPr>
        <p:txBody>
          <a:bodyPr wrap="square">
            <a:spAutoFit/>
          </a:bodyPr>
          <a:lstStyle/>
          <a:p>
            <a:pPr algn="ctr">
              <a:spcBef>
                <a:spcPct val="50000"/>
              </a:spcBef>
              <a:defRPr/>
            </a:pPr>
            <a:r>
              <a:rPr lang="ar-IQ" sz="2800" b="1" dirty="0" smtClean="0">
                <a:solidFill>
                  <a:srgbClr val="3B1488"/>
                </a:solidFill>
                <a:effectLst>
                  <a:outerShdw blurRad="38100" dist="38100" dir="2700000" algn="tl">
                    <a:srgbClr val="000000"/>
                  </a:outerShdw>
                </a:effectLst>
                <a:latin typeface="Arial Black" pitchFamily="42" charset="0"/>
                <a:cs typeface="Simplified Arabic" pitchFamily="10" charset="-78"/>
              </a:rPr>
              <a:t>ا</a:t>
            </a:r>
            <a:r>
              <a:rPr lang="ar-SA" sz="2800" b="1" dirty="0" smtClean="0">
                <a:solidFill>
                  <a:srgbClr val="3B1488"/>
                </a:solidFill>
                <a:effectLst>
                  <a:outerShdw blurRad="38100" dist="38100" dir="2700000" algn="tl">
                    <a:srgbClr val="000000"/>
                  </a:outerShdw>
                </a:effectLst>
                <a:latin typeface="Arial Black" pitchFamily="42" charset="0"/>
                <a:cs typeface="Simplified Arabic" pitchFamily="10" charset="-78"/>
              </a:rPr>
              <a:t>لمشرف</a:t>
            </a:r>
            <a:endParaRPr lang="en-US" sz="2800" b="1" dirty="0" smtClean="0">
              <a:solidFill>
                <a:srgbClr val="3B1488"/>
              </a:solidFill>
              <a:effectLst>
                <a:outerShdw blurRad="38100" dist="38100" dir="2700000" algn="tl">
                  <a:srgbClr val="000000"/>
                </a:outerShdw>
              </a:effectLst>
              <a:latin typeface="Arial Black" pitchFamily="42" charset="0"/>
              <a:cs typeface="Simplified Arabic" pitchFamily="10" charset="-78"/>
            </a:endParaRPr>
          </a:p>
          <a:p>
            <a:pPr algn="ctr">
              <a:spcBef>
                <a:spcPct val="50000"/>
              </a:spcBef>
              <a:defRPr/>
            </a:pPr>
            <a:r>
              <a:rPr lang="ar-SA" sz="2800" b="1" dirty="0" smtClean="0">
                <a:solidFill>
                  <a:srgbClr val="3B1488"/>
                </a:solidFill>
                <a:effectLst>
                  <a:outerShdw blurRad="38100" dist="38100" dir="2700000" algn="tl">
                    <a:srgbClr val="000000"/>
                  </a:outerShdw>
                </a:effectLst>
                <a:latin typeface="Arial Black" pitchFamily="42" charset="0"/>
                <a:cs typeface="Simplified Arabic" pitchFamily="10" charset="-78"/>
              </a:rPr>
              <a:t>أ. د/</a:t>
            </a:r>
            <a:r>
              <a:rPr lang="ar-IQ" sz="2800" b="1" dirty="0" smtClean="0">
                <a:solidFill>
                  <a:srgbClr val="3B1488"/>
                </a:solidFill>
                <a:effectLst>
                  <a:outerShdw blurRad="38100" dist="38100" dir="2700000" algn="tl">
                    <a:srgbClr val="000000"/>
                  </a:outerShdw>
                </a:effectLst>
                <a:latin typeface="Arial Black" pitchFamily="42" charset="0"/>
                <a:cs typeface="Simplified Arabic" pitchFamily="10" charset="-78"/>
              </a:rPr>
              <a:t> وسام مالك داود </a:t>
            </a:r>
            <a:endParaRPr lang="ar-IQ" sz="2800" dirty="0">
              <a:solidFill>
                <a:srgbClr val="3B1488"/>
              </a:solidFill>
            </a:endParaRPr>
          </a:p>
        </p:txBody>
      </p:sp>
      <p:sp>
        <p:nvSpPr>
          <p:cNvPr id="6" name="مستطيل 5"/>
          <p:cNvSpPr/>
          <p:nvPr/>
        </p:nvSpPr>
        <p:spPr>
          <a:xfrm>
            <a:off x="1142976" y="4500569"/>
            <a:ext cx="2643206" cy="1015663"/>
          </a:xfrm>
          <a:prstGeom prst="rect">
            <a:avLst/>
          </a:prstGeom>
        </p:spPr>
        <p:txBody>
          <a:bodyPr wrap="square">
            <a:spAutoFit/>
          </a:bodyPr>
          <a:lstStyle/>
          <a:p>
            <a:pPr algn="ctr">
              <a:spcBef>
                <a:spcPct val="50000"/>
              </a:spcBef>
              <a:defRPr/>
            </a:pPr>
            <a:r>
              <a:rPr lang="ar-IQ" sz="2400" b="1" dirty="0" smtClean="0">
                <a:solidFill>
                  <a:srgbClr val="000099"/>
                </a:solidFill>
                <a:effectLst>
                  <a:outerShdw blurRad="38100" dist="38100" dir="2700000" algn="tl">
                    <a:srgbClr val="000000"/>
                  </a:outerShdw>
                </a:effectLst>
                <a:latin typeface="Arial Black" pitchFamily="42" charset="0"/>
                <a:cs typeface="Simplified Arabic" pitchFamily="10" charset="-78"/>
              </a:rPr>
              <a:t>طالبة ماجستير </a:t>
            </a:r>
          </a:p>
          <a:p>
            <a:pPr algn="ctr">
              <a:spcBef>
                <a:spcPct val="50000"/>
              </a:spcBef>
              <a:defRPr/>
            </a:pPr>
            <a:r>
              <a:rPr lang="ar-IQ" sz="2400" b="1" dirty="0" smtClean="0">
                <a:solidFill>
                  <a:srgbClr val="000099"/>
                </a:solidFill>
                <a:effectLst>
                  <a:outerShdw blurRad="38100" dist="38100" dir="2700000" algn="tl">
                    <a:srgbClr val="000000"/>
                  </a:outerShdw>
                </a:effectLst>
                <a:latin typeface="Arial Black" pitchFamily="42" charset="0"/>
                <a:cs typeface="Simplified Arabic" pitchFamily="10" charset="-78"/>
              </a:rPr>
              <a:t>لقاء نزار عبد الحسين</a:t>
            </a:r>
            <a:endParaRPr lang="ar-IQ" sz="24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862137" y="260350"/>
            <a:ext cx="5338763" cy="5253038"/>
            <a:chOff x="1862138" y="260350"/>
            <a:chExt cx="5338762" cy="5253038"/>
          </a:xfrm>
        </p:grpSpPr>
        <p:sp>
          <p:nvSpPr>
            <p:cNvPr id="5" name="WordArt 3"/>
            <p:cNvSpPr>
              <a:spLocks noChangeArrowheads="1" noChangeShapeType="1" noTextEdit="1"/>
            </p:cNvSpPr>
            <p:nvPr/>
          </p:nvSpPr>
          <p:spPr bwMode="auto">
            <a:xfrm rot="21420130">
              <a:off x="1862138" y="4011613"/>
              <a:ext cx="5338762" cy="1501775"/>
            </a:xfrm>
            <a:prstGeom prst="rect">
              <a:avLst/>
            </a:prstGeom>
          </p:spPr>
          <p:txBody>
            <a:bodyPr wrap="none" fromWordArt="1">
              <a:prstTxWarp prst="textSlantUp">
                <a:avLst>
                  <a:gd name="adj" fmla="val 34301"/>
                </a:avLst>
              </a:prstTxWarp>
              <a:scene3d>
                <a:camera prst="legacyObliqueTopLeft"/>
                <a:lightRig rig="legacyFlat3" dir="t"/>
              </a:scene3d>
              <a:sp3d extrusionH="430200" prstMaterial="legacyMatte">
                <a:extrusionClr>
                  <a:srgbClr val="6600CC"/>
                </a:extrusionClr>
              </a:sp3d>
            </a:bodyPr>
            <a:lstStyle/>
            <a:p>
              <a:pPr algn="ctr"/>
              <a:r>
                <a:rPr lang="ar-IQ" sz="3600" kern="10" dirty="0">
                  <a:ln w="9525">
                    <a:round/>
                    <a:headEnd/>
                    <a:tailEnd/>
                  </a:ln>
                  <a:gradFill rotWithShape="1">
                    <a:gsLst>
                      <a:gs pos="0">
                        <a:srgbClr val="6600CC"/>
                      </a:gs>
                      <a:gs pos="100000">
                        <a:srgbClr val="CC00CC"/>
                      </a:gs>
                    </a:gsLst>
                    <a:lin ang="5400000" scaled="1"/>
                  </a:gradFill>
                  <a:latin typeface="Andalus"/>
                  <a:cs typeface="Andalus"/>
                </a:rPr>
                <a:t>المقدمة</a:t>
              </a:r>
              <a:endParaRPr lang="en-US" sz="3600" kern="10" dirty="0">
                <a:ln w="9525">
                  <a:round/>
                  <a:headEnd/>
                  <a:tailEnd/>
                </a:ln>
                <a:gradFill rotWithShape="1">
                  <a:gsLst>
                    <a:gs pos="0">
                      <a:srgbClr val="6600CC"/>
                    </a:gs>
                    <a:gs pos="100000">
                      <a:srgbClr val="CC00CC"/>
                    </a:gs>
                  </a:gsLst>
                  <a:lin ang="5400000" scaled="1"/>
                </a:gradFill>
                <a:latin typeface="Andalus"/>
                <a:cs typeface="Andalus"/>
              </a:endParaRPr>
            </a:p>
          </p:txBody>
        </p:sp>
        <p:pic>
          <p:nvPicPr>
            <p:cNvPr id="6" name="Picture 5" descr="3f1222b6e2"/>
            <p:cNvPicPr>
              <a:picLocks noChangeAspect="1" noChangeArrowheads="1" noCrop="1"/>
            </p:cNvPicPr>
            <p:nvPr/>
          </p:nvPicPr>
          <p:blipFill>
            <a:blip r:embed="rId4" cstate="print"/>
            <a:srcRect/>
            <a:stretch>
              <a:fillRect/>
            </a:stretch>
          </p:blipFill>
          <p:spPr bwMode="auto">
            <a:xfrm>
              <a:off x="2843213" y="260350"/>
              <a:ext cx="3841750" cy="3743325"/>
            </a:xfrm>
            <a:prstGeom prst="rect">
              <a:avLst/>
            </a:prstGeom>
            <a:noFill/>
            <a:ln w="9525">
              <a:noFill/>
              <a:miter lim="800000"/>
              <a:headEnd/>
              <a:tailEnd/>
            </a:ln>
          </p:spPr>
        </p:pic>
      </p:grpSp>
      <p:pic>
        <p:nvPicPr>
          <p:cNvPr id="7" name="Picture 6" descr="bv10076.jpg"/>
          <p:cNvPicPr>
            <a:picLocks noChangeAspect="1"/>
          </p:cNvPicPr>
          <p:nvPr/>
        </p:nvPicPr>
        <p:blipFill>
          <a:blip r:embed="rId5" cstate="print"/>
          <a:stretch>
            <a:fillRect/>
          </a:stretch>
        </p:blipFill>
        <p:spPr>
          <a:xfrm>
            <a:off x="0" y="0"/>
            <a:ext cx="9144000" cy="6858000"/>
          </a:xfrm>
          <a:prstGeom prst="rect">
            <a:avLst/>
          </a:prstGeom>
        </p:spPr>
      </p:pic>
      <p:grpSp>
        <p:nvGrpSpPr>
          <p:cNvPr id="3" name="Group 7"/>
          <p:cNvGrpSpPr/>
          <p:nvPr/>
        </p:nvGrpSpPr>
        <p:grpSpPr>
          <a:xfrm>
            <a:off x="2014537" y="412750"/>
            <a:ext cx="5338763" cy="5253038"/>
            <a:chOff x="1862138" y="260350"/>
            <a:chExt cx="5338762" cy="5253038"/>
          </a:xfrm>
        </p:grpSpPr>
        <p:sp>
          <p:nvSpPr>
            <p:cNvPr id="9" name="WordArt 3"/>
            <p:cNvSpPr>
              <a:spLocks noChangeArrowheads="1" noChangeShapeType="1" noTextEdit="1"/>
            </p:cNvSpPr>
            <p:nvPr/>
          </p:nvSpPr>
          <p:spPr bwMode="auto">
            <a:xfrm rot="21420130">
              <a:off x="1862138" y="4011613"/>
              <a:ext cx="5338762" cy="1501775"/>
            </a:xfrm>
            <a:prstGeom prst="rect">
              <a:avLst/>
            </a:prstGeom>
          </p:spPr>
          <p:txBody>
            <a:bodyPr wrap="none" fromWordArt="1">
              <a:prstTxWarp prst="textSlantUp">
                <a:avLst>
                  <a:gd name="adj" fmla="val 34301"/>
                </a:avLst>
              </a:prstTxWarp>
              <a:scene3d>
                <a:camera prst="legacyObliqueTopLeft"/>
                <a:lightRig rig="legacyFlat3" dir="t"/>
              </a:scene3d>
              <a:sp3d extrusionH="430200" prstMaterial="legacyMatte">
                <a:extrusionClr>
                  <a:srgbClr val="6600CC"/>
                </a:extrusionClr>
              </a:sp3d>
            </a:bodyPr>
            <a:lstStyle/>
            <a:p>
              <a:pPr algn="ctr"/>
              <a:r>
                <a:rPr lang="ar-IQ" sz="3600" kern="10" dirty="0">
                  <a:ln w="9525">
                    <a:round/>
                    <a:headEnd/>
                    <a:tailEnd/>
                  </a:ln>
                  <a:gradFill rotWithShape="1">
                    <a:gsLst>
                      <a:gs pos="0">
                        <a:srgbClr val="6600CC"/>
                      </a:gs>
                      <a:gs pos="100000">
                        <a:srgbClr val="CC00CC"/>
                      </a:gs>
                    </a:gsLst>
                    <a:lin ang="5400000" scaled="1"/>
                  </a:gradFill>
                  <a:latin typeface="Andalus"/>
                  <a:cs typeface="Andalus"/>
                </a:rPr>
                <a:t>المقدمة</a:t>
              </a:r>
              <a:endParaRPr lang="en-US" sz="3600" kern="10" dirty="0">
                <a:ln w="9525">
                  <a:round/>
                  <a:headEnd/>
                  <a:tailEnd/>
                </a:ln>
                <a:gradFill rotWithShape="1">
                  <a:gsLst>
                    <a:gs pos="0">
                      <a:srgbClr val="6600CC"/>
                    </a:gs>
                    <a:gs pos="100000">
                      <a:srgbClr val="CC00CC"/>
                    </a:gs>
                  </a:gsLst>
                  <a:lin ang="5400000" scaled="1"/>
                </a:gradFill>
                <a:latin typeface="Andalus"/>
                <a:cs typeface="Andalus"/>
              </a:endParaRPr>
            </a:p>
          </p:txBody>
        </p:sp>
        <p:pic>
          <p:nvPicPr>
            <p:cNvPr id="10" name="Picture 9" descr="3f1222b6e2"/>
            <p:cNvPicPr>
              <a:picLocks noChangeAspect="1" noChangeArrowheads="1" noCrop="1"/>
            </p:cNvPicPr>
            <p:nvPr/>
          </p:nvPicPr>
          <p:blipFill>
            <a:blip r:embed="rId4" cstate="print"/>
            <a:srcRect/>
            <a:stretch>
              <a:fillRect/>
            </a:stretch>
          </p:blipFill>
          <p:spPr bwMode="auto">
            <a:xfrm>
              <a:off x="2843213" y="260350"/>
              <a:ext cx="3841750" cy="3743325"/>
            </a:xfrm>
            <a:prstGeom prst="rect">
              <a:avLst/>
            </a:prstGeom>
            <a:noFill/>
            <a:ln w="9525">
              <a:noFill/>
              <a:miter lim="800000"/>
              <a:headEnd/>
              <a:tailEnd/>
            </a:ln>
          </p:spPr>
        </p:pic>
      </p:grpSp>
      <p:pic>
        <p:nvPicPr>
          <p:cNvPr id="11" name="Picture 10" descr="bv10231.jpg"/>
          <p:cNvPicPr>
            <a:picLocks noChangeAspect="1"/>
          </p:cNvPicPr>
          <p:nvPr/>
        </p:nvPicPr>
        <p:blipFill>
          <a:blip r:embed="rId6" cstate="print"/>
          <a:stretch>
            <a:fillRect/>
          </a:stretch>
        </p:blipFill>
        <p:spPr>
          <a:xfrm>
            <a:off x="0" y="0"/>
            <a:ext cx="9144000" cy="6858000"/>
          </a:xfrm>
          <a:prstGeom prst="rect">
            <a:avLst/>
          </a:prstGeom>
        </p:spPr>
      </p:pic>
      <p:grpSp>
        <p:nvGrpSpPr>
          <p:cNvPr id="4" name="Group 11"/>
          <p:cNvGrpSpPr/>
          <p:nvPr/>
        </p:nvGrpSpPr>
        <p:grpSpPr>
          <a:xfrm>
            <a:off x="2438400" y="685801"/>
            <a:ext cx="5338763" cy="5253038"/>
            <a:chOff x="1862138" y="260350"/>
            <a:chExt cx="5338762" cy="5253038"/>
          </a:xfrm>
        </p:grpSpPr>
        <p:sp>
          <p:nvSpPr>
            <p:cNvPr id="13" name="WordArt 3"/>
            <p:cNvSpPr>
              <a:spLocks noChangeArrowheads="1" noChangeShapeType="1" noTextEdit="1"/>
            </p:cNvSpPr>
            <p:nvPr/>
          </p:nvSpPr>
          <p:spPr bwMode="auto">
            <a:xfrm rot="21420130">
              <a:off x="1862138" y="4011613"/>
              <a:ext cx="5338762" cy="1501775"/>
            </a:xfrm>
            <a:prstGeom prst="rect">
              <a:avLst/>
            </a:prstGeom>
          </p:spPr>
          <p:txBody>
            <a:bodyPr wrap="none" fromWordArt="1">
              <a:prstTxWarp prst="textSlantUp">
                <a:avLst>
                  <a:gd name="adj" fmla="val 34301"/>
                </a:avLst>
              </a:prstTxWarp>
              <a:scene3d>
                <a:camera prst="legacyObliqueTopLeft"/>
                <a:lightRig rig="legacyFlat3" dir="t"/>
              </a:scene3d>
              <a:sp3d extrusionH="430200" prstMaterial="legacyMatte">
                <a:extrusionClr>
                  <a:srgbClr val="6600CC"/>
                </a:extrusionClr>
              </a:sp3d>
            </a:bodyPr>
            <a:lstStyle/>
            <a:p>
              <a:pPr algn="ctr"/>
              <a:r>
                <a:rPr lang="ar-IQ" sz="3600" kern="10" dirty="0">
                  <a:ln w="9525">
                    <a:round/>
                    <a:headEnd/>
                    <a:tailEnd/>
                  </a:ln>
                  <a:gradFill rotWithShape="1">
                    <a:gsLst>
                      <a:gs pos="0">
                        <a:srgbClr val="6600CC"/>
                      </a:gs>
                      <a:gs pos="100000">
                        <a:srgbClr val="CC00CC"/>
                      </a:gs>
                    </a:gsLst>
                    <a:lin ang="5400000" scaled="1"/>
                  </a:gradFill>
                  <a:latin typeface="Andalus"/>
                  <a:cs typeface="Andalus"/>
                </a:rPr>
                <a:t>المقدمة</a:t>
              </a:r>
              <a:endParaRPr lang="en-US" sz="3600" kern="10" dirty="0">
                <a:ln w="9525">
                  <a:round/>
                  <a:headEnd/>
                  <a:tailEnd/>
                </a:ln>
                <a:gradFill rotWithShape="1">
                  <a:gsLst>
                    <a:gs pos="0">
                      <a:srgbClr val="6600CC"/>
                    </a:gs>
                    <a:gs pos="100000">
                      <a:srgbClr val="CC00CC"/>
                    </a:gs>
                  </a:gsLst>
                  <a:lin ang="5400000" scaled="1"/>
                </a:gradFill>
                <a:latin typeface="Andalus"/>
                <a:cs typeface="Andalus"/>
              </a:endParaRPr>
            </a:p>
          </p:txBody>
        </p:sp>
        <p:pic>
          <p:nvPicPr>
            <p:cNvPr id="14" name="Picture 13" descr="3f1222b6e2"/>
            <p:cNvPicPr>
              <a:picLocks noChangeAspect="1" noChangeArrowheads="1" noCrop="1"/>
            </p:cNvPicPr>
            <p:nvPr/>
          </p:nvPicPr>
          <p:blipFill>
            <a:blip r:embed="rId4" cstate="print"/>
            <a:srcRect/>
            <a:stretch>
              <a:fillRect/>
            </a:stretch>
          </p:blipFill>
          <p:spPr bwMode="auto">
            <a:xfrm>
              <a:off x="2843213" y="260350"/>
              <a:ext cx="3841750" cy="3743325"/>
            </a:xfrm>
            <a:prstGeom prst="rect">
              <a:avLst/>
            </a:prstGeom>
            <a:noFill/>
            <a:ln w="9525">
              <a:noFill/>
              <a:miter lim="800000"/>
              <a:headEnd/>
              <a:tailEnd/>
            </a:ln>
          </p:spPr>
        </p:pic>
      </p:grpSp>
    </p:spTree>
    <p:custDataLst>
      <p:tags r:id="rId1"/>
    </p:custDataLst>
  </p:cSld>
  <p:clrMapOvr>
    <a:masterClrMapping/>
  </p:clrMapOvr>
  <p:transition spd="med">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YKh_TRrabT8iOfOqJ2m7oqx0Y8dS4gAhX0c9vTwFTJiCdH9FS9qw9_09sv8ViaAzGvSkA=s85.jpg"/>
          <p:cNvPicPr>
            <a:picLocks noChangeAspect="1"/>
          </p:cNvPicPr>
          <p:nvPr/>
        </p:nvPicPr>
        <p:blipFill>
          <a:blip r:embed="rId4" cstate="print"/>
          <a:stretch>
            <a:fillRect/>
          </a:stretch>
        </p:blipFill>
        <p:spPr>
          <a:xfrm>
            <a:off x="-152400" y="0"/>
            <a:ext cx="9296400" cy="7010400"/>
          </a:xfrm>
          <a:prstGeom prst="rect">
            <a:avLst/>
          </a:prstGeom>
        </p:spPr>
      </p:pic>
      <p:sp>
        <p:nvSpPr>
          <p:cNvPr id="4099" name="Rectangle 3"/>
          <p:cNvSpPr>
            <a:spLocks noGrp="1" noChangeArrowheads="1"/>
          </p:cNvSpPr>
          <p:nvPr>
            <p:ph idx="1"/>
          </p:nvPr>
        </p:nvSpPr>
        <p:spPr>
          <a:xfrm>
            <a:off x="533400" y="685800"/>
            <a:ext cx="8458200" cy="5410200"/>
          </a:xfrm>
        </p:spPr>
        <p:txBody>
          <a:bodyPr>
            <a:normAutofit/>
          </a:bodyPr>
          <a:lstStyle/>
          <a:p>
            <a:pPr algn="justLow" rtl="1">
              <a:buNone/>
            </a:pPr>
            <a:r>
              <a:rPr lang="ar-IQ" sz="2400" b="1" u="sng" dirty="0" smtClean="0">
                <a:solidFill>
                  <a:schemeClr val="tx1"/>
                </a:solidFill>
                <a:latin typeface="+mn-lt"/>
                <a:ea typeface="+mn-ea"/>
                <a:cs typeface="+mn-cs"/>
              </a:rPr>
              <a:t>  </a:t>
            </a:r>
            <a:endParaRPr lang="en-US" sz="3800" dirty="0"/>
          </a:p>
        </p:txBody>
      </p:sp>
      <p:sp>
        <p:nvSpPr>
          <p:cNvPr id="4" name="مستطيل 3"/>
          <p:cNvSpPr/>
          <p:nvPr/>
        </p:nvSpPr>
        <p:spPr>
          <a:xfrm>
            <a:off x="533400" y="1066800"/>
            <a:ext cx="8229600" cy="5693866"/>
          </a:xfrm>
          <a:prstGeom prst="rect">
            <a:avLst/>
          </a:prstGeom>
        </p:spPr>
        <p:txBody>
          <a:bodyPr wrap="square">
            <a:spAutoFit/>
          </a:bodyPr>
          <a:lstStyle/>
          <a:p>
            <a:pPr lvl="0" algn="just" rtl="1"/>
            <a:r>
              <a:rPr lang="ar-IQ" sz="2800" dirty="0" smtClean="0">
                <a:solidFill>
                  <a:srgbClr val="002060"/>
                </a:solidFill>
              </a:rPr>
              <a:t>تعود الذرة الصفراء </a:t>
            </a:r>
            <a:r>
              <a:rPr lang="en-US" sz="2800" i="1" dirty="0" smtClean="0">
                <a:solidFill>
                  <a:srgbClr val="002060"/>
                </a:solidFill>
              </a:rPr>
              <a:t>Zea mays</a:t>
            </a:r>
            <a:r>
              <a:rPr lang="en-US" sz="2800" dirty="0" smtClean="0">
                <a:solidFill>
                  <a:srgbClr val="002060"/>
                </a:solidFill>
              </a:rPr>
              <a:t> L</a:t>
            </a:r>
            <a:r>
              <a:rPr lang="en-US" sz="2800" i="1" dirty="0" smtClean="0">
                <a:solidFill>
                  <a:srgbClr val="002060"/>
                </a:solidFill>
              </a:rPr>
              <a:t> .</a:t>
            </a:r>
            <a:r>
              <a:rPr lang="ar-IQ" sz="2800" dirty="0" smtClean="0">
                <a:solidFill>
                  <a:srgbClr val="002060"/>
                </a:solidFill>
              </a:rPr>
              <a:t> إلى العائلة النجيلية , إذ تحتل المرتبة الأولى في العالم من حيث المساحة المزروعة والإنتاج إذ تعد مصدرا للغذاء في العديد من دول العالم مثل افريقيا وأمريكا اللاتينية, وتستعمل حبوبها في صناعة البسكويت والحلويات. كما تدخل في انتاج الايثانول , والديزل الحيوي أو صناعة الزيت والدكسترين, كما تساهم في مجالات صناعية عديدة منها صناعة الإصباغ والورق والفلين تدخل الذرة بأنواعها المختلفة في تصنيع المشروبات الكحولية وغير الكحولية تحتوي حبوب الذرة الصفراء كمية من الزيت والبروتين والكاربوهيدرات بنسب مختلفة تبلغ حوالي </a:t>
            </a:r>
            <a:r>
              <a:rPr lang="en-US" sz="2800" dirty="0" smtClean="0">
                <a:solidFill>
                  <a:srgbClr val="002060"/>
                </a:solidFill>
              </a:rPr>
              <a:t>5</a:t>
            </a:r>
            <a:r>
              <a:rPr lang="ar-IQ" sz="2800" dirty="0" smtClean="0">
                <a:solidFill>
                  <a:srgbClr val="002060"/>
                </a:solidFill>
              </a:rPr>
              <a:t> % و </a:t>
            </a:r>
            <a:r>
              <a:rPr lang="en-US" sz="2800" dirty="0" smtClean="0">
                <a:solidFill>
                  <a:srgbClr val="002060"/>
                </a:solidFill>
              </a:rPr>
              <a:t>10</a:t>
            </a:r>
            <a:r>
              <a:rPr lang="ar-IQ" sz="2800" dirty="0" smtClean="0">
                <a:solidFill>
                  <a:srgbClr val="002060"/>
                </a:solidFill>
              </a:rPr>
              <a:t> % و </a:t>
            </a:r>
            <a:r>
              <a:rPr lang="en-US" sz="2800" dirty="0" smtClean="0">
                <a:solidFill>
                  <a:srgbClr val="002060"/>
                </a:solidFill>
              </a:rPr>
              <a:t>80</a:t>
            </a:r>
            <a:r>
              <a:rPr lang="ar-IQ" sz="2800" dirty="0" smtClean="0">
                <a:solidFill>
                  <a:srgbClr val="002060"/>
                </a:solidFill>
              </a:rPr>
              <a:t> % على التوالي وتحوي على العديد من المعادن منها البوتاسيوم والفسفور وغيرها</a:t>
            </a:r>
            <a:endParaRPr lang="ar-IQ" sz="2800" dirty="0">
              <a:solidFill>
                <a:srgbClr val="002060"/>
              </a:solidFill>
            </a:endParaRPr>
          </a:p>
        </p:txBody>
      </p:sp>
    </p:spTree>
    <p:custDataLst>
      <p:tags r:id="rId1"/>
    </p:custData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cture1222.jpg"/>
          <p:cNvPicPr>
            <a:picLocks noChangeAspect="1"/>
          </p:cNvPicPr>
          <p:nvPr/>
        </p:nvPicPr>
        <p:blipFill>
          <a:blip r:embed="rId2" cstate="print"/>
          <a:stretch>
            <a:fillRect/>
          </a:stretch>
        </p:blipFill>
        <p:spPr>
          <a:xfrm>
            <a:off x="0" y="-228600"/>
            <a:ext cx="9389733" cy="6858000"/>
          </a:xfrm>
          <a:prstGeom prst="rect">
            <a:avLst/>
          </a:prstGeom>
        </p:spPr>
      </p:pic>
      <p:sp>
        <p:nvSpPr>
          <p:cNvPr id="4" name="مستطيل 3"/>
          <p:cNvSpPr/>
          <p:nvPr/>
        </p:nvSpPr>
        <p:spPr>
          <a:xfrm>
            <a:off x="428596" y="1928802"/>
            <a:ext cx="8715404" cy="4524315"/>
          </a:xfrm>
          <a:prstGeom prst="rect">
            <a:avLst/>
          </a:prstGeom>
          <a:solidFill>
            <a:schemeClr val="bg1"/>
          </a:solidFill>
        </p:spPr>
        <p:txBody>
          <a:bodyPr wrap="square">
            <a:spAutoFit/>
          </a:bodyPr>
          <a:lstStyle/>
          <a:p>
            <a:pPr algn="just" rtl="1"/>
            <a:r>
              <a:rPr lang="ar-IQ" sz="2400" dirty="0" smtClean="0">
                <a:solidFill>
                  <a:schemeClr val="tx1">
                    <a:lumMod val="95000"/>
                    <a:lumOff val="5000"/>
                  </a:schemeClr>
                </a:solidFill>
                <a:latin typeface="Simplified Arabic" pitchFamily="18" charset="-78"/>
                <a:ea typeface="Times New Roman" pitchFamily="18" charset="0"/>
                <a:cs typeface="Simplified Arabic" pitchFamily="18" charset="-78"/>
              </a:rPr>
              <a:t>بالرغم من أن النباتات تحتاج إلى العناصر الصغرى بكميات قليلة نسبيا مقارنة مع احتياجاتها من العناصر الغذائية الرئيسة والثانوية, إلا أن أهمية توافر جميع هذه العناصر الغذائية النباتية لأي محصول بالكميات التي يحتاجها النبات ضروريا للحصول على أعلى حاصل من الناحية الكمية والنوعية, وأن نقص عنصر واحد  أو أكثر </a:t>
            </a:r>
            <a:r>
              <a:rPr lang="ar-IQ" sz="2400" dirty="0" smtClean="0">
                <a:solidFill>
                  <a:schemeClr val="tx1">
                    <a:lumMod val="95000"/>
                    <a:lumOff val="5000"/>
                  </a:schemeClr>
                </a:solidFill>
              </a:rPr>
              <a:t>من هذه العناصر سواء كان من العناصر الغذائية الرئيسة أو الصغرى لمحصول معين يصبح هو العامل المحدد لنمو  وإنتاجية ذلك المحصول يعد كل من عنصري الحديد والبورون من العناصر الغذائية المهمة , فهما من المغذيات الصغرى التي تقوم بتنشيط عدد من الأنزيمات والهرمونات النباتية , فضلا عن دورهما في عمليات الأكسدة والاختزال, إذ يدخل الحديد في تكوين الكلوروفيل, , فضلا عن أهميته في عملية التمثيل الضوئي , وتكوين العديد من المركبات ومنها  السايتوكرومات والفريدوكسين ذات الأهمية في عملية التمثيل الضوئي الذي يدفع إلى زيادة معدلات النمو كما أن له أهمية كبيرة في تكوين البروتين لإسهامه في اختزال النترات </a:t>
            </a:r>
            <a:endParaRPr lang="ar-IQ" sz="2400" dirty="0">
              <a:solidFill>
                <a:schemeClr val="tx1">
                  <a:lumMod val="95000"/>
                  <a:lumOff val="5000"/>
                </a:schemeClr>
              </a:solidFill>
            </a:endParaRPr>
          </a:p>
        </p:txBody>
      </p:sp>
    </p:spTree>
  </p:cSld>
  <p:clrMapOvr>
    <a:masterClrMapping/>
  </p:clrMapOvr>
  <p:transition spd="slow">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 y="838200"/>
            <a:ext cx="8558242" cy="5570756"/>
          </a:xfrm>
          <a:prstGeom prst="rect">
            <a:avLst/>
          </a:prstGeom>
          <a:solidFill>
            <a:schemeClr val="bg1"/>
          </a:solidFill>
        </p:spPr>
        <p:txBody>
          <a:bodyPr wrap="square">
            <a:spAutoFit/>
          </a:bodyPr>
          <a:lstStyle/>
          <a:p>
            <a:pPr algn="just" rtl="1"/>
            <a:r>
              <a:rPr lang="ar-IQ" sz="3200" dirty="0" smtClean="0"/>
              <a:t>أما البورون يؤدي دورا مهما في بناء جدار خلية ونقل السكريات, وانقسام الخلايا, واستطالة الجذور وتنظيم الهرمونات.كما يعمل البورون على زيادة مستوى الكاربوهيدرات المنتقلة إلى المناطق الفعالة من النمو خلال المرحلة التكاثرية  للنباتات إن وجود هذه العناصر في ترب المنطقة الجافة وشبه الجافة بكميات كبيرة نسبيا تزيد عن حاجة النبات , ألا أن هذه الكميات غير جاهزة للامتصاص من قبل النباتات لظهورها على شكل مركبات غير ذائبة في محلول التربة بسبب ارتفاع أو انخفاض في درجات حرارة التربة والرطوبة العالية و</a:t>
            </a:r>
            <a:r>
              <a:rPr lang="en-US" sz="3200" dirty="0" smtClean="0"/>
              <a:t>pH</a:t>
            </a:r>
            <a:r>
              <a:rPr lang="ar-IQ" sz="3200" dirty="0" smtClean="0"/>
              <a:t> و</a:t>
            </a:r>
            <a:r>
              <a:rPr lang="en-US" sz="3200" dirty="0" smtClean="0"/>
              <a:t> HCO</a:t>
            </a:r>
            <a:r>
              <a:rPr lang="en-US" sz="3200" baseline="-25000" dirty="0" smtClean="0"/>
              <a:t>3</a:t>
            </a:r>
            <a:r>
              <a:rPr lang="ar-IQ" sz="3200" dirty="0" smtClean="0"/>
              <a:t> و </a:t>
            </a:r>
            <a:r>
              <a:rPr lang="en-US" sz="3200" dirty="0" smtClean="0"/>
              <a:t>CaCO</a:t>
            </a:r>
            <a:r>
              <a:rPr lang="en-US" sz="3200" baseline="-25000" dirty="0" smtClean="0"/>
              <a:t>3</a:t>
            </a:r>
            <a:r>
              <a:rPr lang="en-US" sz="3200" dirty="0" smtClean="0"/>
              <a:t> </a:t>
            </a:r>
            <a:r>
              <a:rPr lang="ar-IQ" sz="3200" dirty="0" smtClean="0"/>
              <a:t>, لذلك تم اللجوء الى أضافتها بطريقة التغذية الورقية. </a:t>
            </a:r>
            <a:endParaRPr lang="en-US" sz="3200" dirty="0" smtClean="0"/>
          </a:p>
          <a:p>
            <a:pPr algn="just" rtl="1"/>
            <a:endParaRPr lang="ar-IQ" dirty="0" smtClean="0"/>
          </a:p>
          <a:p>
            <a:pPr algn="just" rtl="1"/>
            <a:endParaRPr lang="ar-IQ" dirty="0"/>
          </a:p>
        </p:txBody>
      </p:sp>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WordArt 3"/>
          <p:cNvSpPr>
            <a:spLocks noChangeArrowheads="1" noChangeShapeType="1" noTextEdit="1"/>
          </p:cNvSpPr>
          <p:nvPr/>
        </p:nvSpPr>
        <p:spPr bwMode="auto">
          <a:xfrm rot="21254523">
            <a:off x="1327149" y="4525217"/>
            <a:ext cx="6076935" cy="1905752"/>
          </a:xfrm>
          <a:prstGeom prst="rect">
            <a:avLst/>
          </a:prstGeom>
        </p:spPr>
        <p:txBody>
          <a:bodyPr wrap="none" fromWordArt="1">
            <a:prstTxWarp prst="textSlantUp">
              <a:avLst>
                <a:gd name="adj" fmla="val 34301"/>
              </a:avLst>
            </a:prstTxWarp>
            <a:scene3d>
              <a:camera prst="legacyObliqueTopLeft"/>
              <a:lightRig rig="legacyFlat3" dir="t"/>
            </a:scene3d>
            <a:sp3d extrusionH="430200" prstMaterial="legacyMatte">
              <a:extrusionClr>
                <a:srgbClr val="6600CC"/>
              </a:extrusionClr>
            </a:sp3d>
          </a:bodyPr>
          <a:lstStyle/>
          <a:p>
            <a:pPr algn="ctr"/>
            <a:r>
              <a:rPr lang="ar-IQ" sz="3600" kern="10" dirty="0" smtClean="0">
                <a:ln w="9525">
                  <a:round/>
                  <a:headEnd/>
                  <a:tailEnd/>
                </a:ln>
                <a:gradFill rotWithShape="1">
                  <a:gsLst>
                    <a:gs pos="0">
                      <a:srgbClr val="6600CC"/>
                    </a:gs>
                    <a:gs pos="100000">
                      <a:srgbClr val="CC00CC"/>
                    </a:gs>
                  </a:gsLst>
                  <a:lin ang="5400000" scaled="1"/>
                </a:gradFill>
                <a:latin typeface="Andalus"/>
                <a:cs typeface="Andalus"/>
              </a:rPr>
              <a:t>اهداف </a:t>
            </a:r>
            <a:r>
              <a:rPr lang="ar-IQ" sz="3600" kern="10" dirty="0" smtClean="0">
                <a:ln w="9525">
                  <a:round/>
                  <a:headEnd/>
                  <a:tailEnd/>
                </a:ln>
                <a:gradFill rotWithShape="1">
                  <a:gsLst>
                    <a:gs pos="0">
                      <a:srgbClr val="6600CC"/>
                    </a:gs>
                    <a:gs pos="100000">
                      <a:srgbClr val="CC00CC"/>
                    </a:gs>
                  </a:gsLst>
                  <a:lin ang="5400000" scaled="1"/>
                </a:gradFill>
                <a:latin typeface="Andalus"/>
                <a:cs typeface="Andalus"/>
              </a:rPr>
              <a:t>التجربة </a:t>
            </a:r>
            <a:endParaRPr lang="en-US" sz="3600" kern="10" dirty="0">
              <a:ln w="9525">
                <a:round/>
                <a:headEnd/>
                <a:tailEnd/>
              </a:ln>
              <a:gradFill rotWithShape="1">
                <a:gsLst>
                  <a:gs pos="0">
                    <a:srgbClr val="6600CC"/>
                  </a:gs>
                  <a:gs pos="100000">
                    <a:srgbClr val="CC00CC"/>
                  </a:gs>
                </a:gsLst>
                <a:lin ang="5400000" scaled="1"/>
              </a:gradFill>
              <a:latin typeface="Andalus"/>
              <a:cs typeface="Andalus"/>
            </a:endParaRPr>
          </a:p>
        </p:txBody>
      </p:sp>
      <p:pic>
        <p:nvPicPr>
          <p:cNvPr id="22" name="Picture 21" descr="3f1222b6e2"/>
          <p:cNvPicPr>
            <a:picLocks noChangeAspect="1" noChangeArrowheads="1" noCrop="1"/>
          </p:cNvPicPr>
          <p:nvPr/>
        </p:nvPicPr>
        <p:blipFill>
          <a:blip r:embed="rId4" cstate="print"/>
          <a:srcRect/>
          <a:stretch>
            <a:fillRect/>
          </a:stretch>
        </p:blipFill>
        <p:spPr bwMode="auto">
          <a:xfrm rot="21144594">
            <a:off x="3685588" y="665757"/>
            <a:ext cx="3865655" cy="4141736"/>
          </a:xfrm>
          <a:prstGeom prst="rect">
            <a:avLst/>
          </a:prstGeom>
          <a:noFill/>
          <a:ln w="9525">
            <a:noFill/>
            <a:miter lim="800000"/>
            <a:headEnd/>
            <a:tailEnd/>
          </a:ln>
        </p:spPr>
      </p:pic>
    </p:spTree>
    <p:custDataLst>
      <p:tags r:id="rId1"/>
    </p:custDataLst>
  </p:cSld>
  <p:clrMapOvr>
    <a:masterClrMapping/>
  </p:clrMapOvr>
  <p:transition spd="med">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v30272.jpg"/>
          <p:cNvPicPr>
            <a:picLocks noChangeAspect="1"/>
          </p:cNvPicPr>
          <p:nvPr/>
        </p:nvPicPr>
        <p:blipFill>
          <a:blip r:embed="rId2" cstate="print"/>
          <a:stretch>
            <a:fillRect/>
          </a:stretch>
        </p:blipFill>
        <p:spPr>
          <a:xfrm>
            <a:off x="-2143172" y="-214338"/>
            <a:ext cx="14097000" cy="8686800"/>
          </a:xfrm>
          <a:prstGeom prst="rect">
            <a:avLst/>
          </a:prstGeom>
        </p:spPr>
      </p:pic>
      <p:sp>
        <p:nvSpPr>
          <p:cNvPr id="4" name="مربع نص 3"/>
          <p:cNvSpPr txBox="1"/>
          <p:nvPr/>
        </p:nvSpPr>
        <p:spPr>
          <a:xfrm>
            <a:off x="214282" y="1714488"/>
            <a:ext cx="8929718" cy="1569660"/>
          </a:xfrm>
          <a:prstGeom prst="rect">
            <a:avLst/>
          </a:prstGeom>
          <a:noFill/>
        </p:spPr>
        <p:txBody>
          <a:bodyPr wrap="square" rtlCol="1">
            <a:spAutoFit/>
          </a:bodyPr>
          <a:lstStyle/>
          <a:p>
            <a:pPr algn="ctr"/>
            <a:r>
              <a:rPr lang="ar-IQ" sz="4800" dirty="0" smtClean="0"/>
              <a:t>لمعرفة استجابة الذرة الصفراء للتغذية الورقية بالحديد </a:t>
            </a:r>
            <a:r>
              <a:rPr lang="ar-IQ" sz="4800" dirty="0" err="1" smtClean="0"/>
              <a:t>والبورون</a:t>
            </a:r>
            <a:r>
              <a:rPr lang="ar-IQ" sz="4800" dirty="0" smtClean="0"/>
              <a:t> .</a:t>
            </a:r>
            <a:endParaRPr lang="ar-IQ" sz="48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0.xml><?xml version="1.0" encoding="utf-8"?>
<p:tagLst xmlns:a="http://schemas.openxmlformats.org/drawingml/2006/main" xmlns:r="http://schemas.openxmlformats.org/officeDocument/2006/relationships" xmlns:p="http://schemas.openxmlformats.org/presentationml/2006/main">
  <p:tag name="TIMING" val="|1.8"/>
  <p:tag name="ISPRING_CUSTOM_TIMING_USED" val="1"/>
  <p:tag name="GENSWF_ADVANCE_TIME" val="3.04"/>
  <p:tag name="ISPRING_SLIDE_INDENT_LEVEL" val="0"/>
  <p:tag name="ISPRING_RESOURCE_VIDEO" val="47157572.avi"/>
  <p:tag name="ISPRING_VIDEO_FULL_PATH" val="C:\Users\teacher\Desktop\عرض التقدمي بحث ايمن الجديد\video\47157572.avi"/>
  <p:tag name="ISPRING_VIDEO_RELATIVE_PATH" val="عرض التقدمي بحث ايمن الجديد\video\47157572.avi"/>
  <p:tag name="ISPRING_AUDIO_BITRATE" val="0"/>
</p:tagLst>
</file>

<file path=ppt/tags/tag11.xml><?xml version="1.0" encoding="utf-8"?>
<p:tagLst xmlns:a="http://schemas.openxmlformats.org/drawingml/2006/main" xmlns:r="http://schemas.openxmlformats.org/officeDocument/2006/relationships" xmlns:p="http://schemas.openxmlformats.org/presentationml/2006/main">
  <p:tag name="TIMING" val="|1.2"/>
  <p:tag name="ISPRING_CUSTOM_TIMING_USED" val="1"/>
  <p:tag name="GENSWF_ADVANCE_TIME" val="3.09"/>
  <p:tag name="ISPRING_SLIDE_INDENT_LEVEL" val="0"/>
  <p:tag name="ISPRING_RESOURCE_VIDEO" val="39872512.avi"/>
  <p:tag name="ISPRING_VIDEO_FULL_PATH" val="C:\Users\teacher\Desktop\عرض التقدمي بحث ايمن الجديد\video\39872512.avi"/>
  <p:tag name="ISPRING_VIDEO_RELATIVE_PATH" val="عرض التقدمي بحث ايمن الجديد\video\39872512.avi"/>
  <p:tag name="ISPRING_AUDIO_BITRATE" val="0"/>
</p:tagLst>
</file>

<file path=ppt/tags/tag12.xml><?xml version="1.0" encoding="utf-8"?>
<p:tagLst xmlns:a="http://schemas.openxmlformats.org/drawingml/2006/main" xmlns:r="http://schemas.openxmlformats.org/officeDocument/2006/relationships" xmlns:p="http://schemas.openxmlformats.org/presentationml/2006/main">
  <p:tag name="TIMING" val="|1.2"/>
  <p:tag name="ISPRING_CUSTOM_TIMING_USED" val="1"/>
  <p:tag name="GENSWF_ADVANCE_TIME" val="3.28"/>
  <p:tag name="ISPRING_SLIDE_INDENT_LEVEL" val="0"/>
  <p:tag name="ISPRING_RESOURCE_VIDEO" val="38254988.avi"/>
  <p:tag name="ISPRING_VIDEO_FULL_PATH" val="C:\Users\teacher\Desktop\عرض التقدمي بحث ايمن الجديد\video\38254988.avi"/>
  <p:tag name="ISPRING_VIDEO_RELATIVE_PATH" val="عرض التقدمي بحث ايمن الجديد\video\38254988.avi"/>
  <p:tag name="ISPRING_AUDIO_BITRATE" val="0"/>
</p:tagLst>
</file>

<file path=ppt/tags/tag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6.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7.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8.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9.xml><?xml version="1.0" encoding="utf-8"?>
<p:tagLst xmlns:a="http://schemas.openxmlformats.org/drawingml/2006/main" xmlns:r="http://schemas.openxmlformats.org/officeDocument/2006/relationships" xmlns:p="http://schemas.openxmlformats.org/presentationml/2006/main">
  <p:tag name="ISPRING_AUDIO_BITRATE" val="0"/>
</p:tagLst>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1534</Words>
  <Application>Microsoft Office PowerPoint</Application>
  <PresentationFormat>عرض على الشاشة (3:4)‏</PresentationFormat>
  <Paragraphs>224</Paragraphs>
  <Slides>22</Slides>
  <Notes>12</Notes>
  <HiddenSlides>0</HiddenSlides>
  <MMClips>0</MMClips>
  <ScaleCrop>false</ScaleCrop>
  <HeadingPairs>
    <vt:vector size="6" baseType="variant">
      <vt:variant>
        <vt:lpstr>سمة</vt:lpstr>
      </vt:variant>
      <vt:variant>
        <vt:i4>1</vt:i4>
      </vt:variant>
      <vt:variant>
        <vt:lpstr>خوادم OLE مضمنة</vt:lpstr>
      </vt:variant>
      <vt:variant>
        <vt:i4>1</vt:i4>
      </vt:variant>
      <vt:variant>
        <vt:lpstr>عناوين الشرائح</vt:lpstr>
      </vt:variant>
      <vt:variant>
        <vt:i4>22</vt:i4>
      </vt:variant>
    </vt:vector>
  </HeadingPairs>
  <TitlesOfParts>
    <vt:vector size="24" baseType="lpstr">
      <vt:lpstr>سمة Office</vt:lpstr>
      <vt:lpstr>مستند</vt:lpstr>
      <vt:lpstr>أهلا وسهلاً بالضيوف الكرام</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أهلا وسهلاً بالضيوف الكرام</dc:title>
  <dc:creator>programmer</dc:creator>
  <cp:lastModifiedBy>programmer2</cp:lastModifiedBy>
  <cp:revision>31</cp:revision>
  <dcterms:created xsi:type="dcterms:W3CDTF">2017-02-14T08:57:36Z</dcterms:created>
  <dcterms:modified xsi:type="dcterms:W3CDTF">2017-03-01T18:03:26Z</dcterms:modified>
</cp:coreProperties>
</file>